
<file path=[Content_Types].xml><?xml version="1.0" encoding="utf-8"?>
<Types xmlns="http://schemas.openxmlformats.org/package/2006/content-types">
  <Default Extension="avi" ContentType="video/x-msvideo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7060" r:id="rId4"/>
  </p:sldMasterIdLst>
  <p:notesMasterIdLst>
    <p:notesMasterId r:id="rId59"/>
  </p:notesMasterIdLst>
  <p:handoutMasterIdLst>
    <p:handoutMasterId r:id="rId60"/>
  </p:handoutMasterIdLst>
  <p:sldIdLst>
    <p:sldId id="447" r:id="rId5"/>
    <p:sldId id="514" r:id="rId6"/>
    <p:sldId id="520" r:id="rId7"/>
    <p:sldId id="449" r:id="rId8"/>
    <p:sldId id="450" r:id="rId9"/>
    <p:sldId id="515" r:id="rId10"/>
    <p:sldId id="518" r:id="rId11"/>
    <p:sldId id="519" r:id="rId12"/>
    <p:sldId id="491" r:id="rId13"/>
    <p:sldId id="257" r:id="rId14"/>
    <p:sldId id="263" r:id="rId15"/>
    <p:sldId id="493" r:id="rId16"/>
    <p:sldId id="501" r:id="rId17"/>
    <p:sldId id="494" r:id="rId18"/>
    <p:sldId id="495" r:id="rId19"/>
    <p:sldId id="496" r:id="rId20"/>
    <p:sldId id="497" r:id="rId21"/>
    <p:sldId id="500" r:id="rId22"/>
    <p:sldId id="502" r:id="rId23"/>
    <p:sldId id="498" r:id="rId24"/>
    <p:sldId id="516" r:id="rId25"/>
    <p:sldId id="487" r:id="rId26"/>
    <p:sldId id="453" r:id="rId27"/>
    <p:sldId id="486" r:id="rId28"/>
    <p:sldId id="455" r:id="rId29"/>
    <p:sldId id="456" r:id="rId30"/>
    <p:sldId id="458" r:id="rId31"/>
    <p:sldId id="457" r:id="rId32"/>
    <p:sldId id="459" r:id="rId33"/>
    <p:sldId id="460" r:id="rId34"/>
    <p:sldId id="470" r:id="rId35"/>
    <p:sldId id="473" r:id="rId36"/>
    <p:sldId id="474" r:id="rId37"/>
    <p:sldId id="485" r:id="rId38"/>
    <p:sldId id="504" r:id="rId39"/>
    <p:sldId id="505" r:id="rId40"/>
    <p:sldId id="506" r:id="rId41"/>
    <p:sldId id="475" r:id="rId42"/>
    <p:sldId id="465" r:id="rId43"/>
    <p:sldId id="469" r:id="rId44"/>
    <p:sldId id="503" r:id="rId45"/>
    <p:sldId id="507" r:id="rId46"/>
    <p:sldId id="508" r:id="rId47"/>
    <p:sldId id="509" r:id="rId48"/>
    <p:sldId id="510" r:id="rId49"/>
    <p:sldId id="466" r:id="rId50"/>
    <p:sldId id="467" r:id="rId51"/>
    <p:sldId id="468" r:id="rId52"/>
    <p:sldId id="512" r:id="rId53"/>
    <p:sldId id="511" r:id="rId54"/>
    <p:sldId id="513" r:id="rId55"/>
    <p:sldId id="499" r:id="rId56"/>
    <p:sldId id="517" r:id="rId57"/>
    <p:sldId id="521" r:id="rId58"/>
  </p:sldIdLst>
  <p:sldSz cx="9144000" cy="6858000" type="screen4x3"/>
  <p:notesSz cx="6797675" cy="9928225"/>
  <p:defaultTextStyle>
    <a:defPPr>
      <a:defRPr lang="da-DK"/>
    </a:defPPr>
    <a:lvl1pPr algn="l" rtl="0" fontAlgn="base">
      <a:spcBef>
        <a:spcPct val="0"/>
      </a:spcBef>
      <a:spcAft>
        <a:spcPct val="0"/>
      </a:spcAft>
      <a:defRPr sz="2400" kern="1200">
        <a:solidFill>
          <a:srgbClr val="6E6E6F"/>
        </a:solidFill>
        <a:latin typeface="Verdana" pitchFamily="34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rgbClr val="6E6E6F"/>
        </a:solidFill>
        <a:latin typeface="Verdana" pitchFamily="34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rgbClr val="6E6E6F"/>
        </a:solidFill>
        <a:latin typeface="Verdana" pitchFamily="34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rgbClr val="6E6E6F"/>
        </a:solidFill>
        <a:latin typeface="Verdana" pitchFamily="34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rgbClr val="6E6E6F"/>
        </a:solidFill>
        <a:latin typeface="Verdana" pitchFamily="34" charset="0"/>
        <a:ea typeface="+mn-ea"/>
        <a:cs typeface="Arial" charset="0"/>
      </a:defRPr>
    </a:lvl5pPr>
    <a:lvl6pPr marL="2286000" algn="l" defTabSz="914400" rtl="0" eaLnBrk="1" latinLnBrk="0" hangingPunct="1">
      <a:defRPr sz="2400" kern="1200">
        <a:solidFill>
          <a:srgbClr val="6E6E6F"/>
        </a:solidFill>
        <a:latin typeface="Verdana" pitchFamily="34" charset="0"/>
        <a:ea typeface="+mn-ea"/>
        <a:cs typeface="Arial" charset="0"/>
      </a:defRPr>
    </a:lvl6pPr>
    <a:lvl7pPr marL="2743200" algn="l" defTabSz="914400" rtl="0" eaLnBrk="1" latinLnBrk="0" hangingPunct="1">
      <a:defRPr sz="2400" kern="1200">
        <a:solidFill>
          <a:srgbClr val="6E6E6F"/>
        </a:solidFill>
        <a:latin typeface="Verdana" pitchFamily="34" charset="0"/>
        <a:ea typeface="+mn-ea"/>
        <a:cs typeface="Arial" charset="0"/>
      </a:defRPr>
    </a:lvl7pPr>
    <a:lvl8pPr marL="3200400" algn="l" defTabSz="914400" rtl="0" eaLnBrk="1" latinLnBrk="0" hangingPunct="1">
      <a:defRPr sz="2400" kern="1200">
        <a:solidFill>
          <a:srgbClr val="6E6E6F"/>
        </a:solidFill>
        <a:latin typeface="Verdana" pitchFamily="34" charset="0"/>
        <a:ea typeface="+mn-ea"/>
        <a:cs typeface="Arial" charset="0"/>
      </a:defRPr>
    </a:lvl8pPr>
    <a:lvl9pPr marL="3657600" algn="l" defTabSz="914400" rtl="0" eaLnBrk="1" latinLnBrk="0" hangingPunct="1">
      <a:defRPr sz="2400" kern="1200">
        <a:solidFill>
          <a:srgbClr val="6E6E6F"/>
        </a:solidFill>
        <a:latin typeface="Verdana" pitchFamily="34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4032">
          <p15:clr>
            <a:srgbClr val="A4A3A4"/>
          </p15:clr>
        </p15:guide>
        <p15:guide id="2" pos="528">
          <p15:clr>
            <a:srgbClr val="A4A3A4"/>
          </p15:clr>
        </p15:guide>
        <p15:guide id="3" pos="52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6" userDrawn="1">
          <p15:clr>
            <a:srgbClr val="A4A3A4"/>
          </p15:clr>
        </p15:guide>
        <p15:guide id="2" pos="2142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Rothery, Henry J F" initials="RHJF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B4776"/>
    <a:srgbClr val="FF6600"/>
    <a:srgbClr val="FFFDF0"/>
    <a:srgbClr val="D4EFFC"/>
    <a:srgbClr val="003E74"/>
    <a:srgbClr val="040404"/>
    <a:srgbClr val="FFFFFF"/>
    <a:srgbClr val="FF9933"/>
    <a:srgbClr val="6E6E6F"/>
    <a:srgbClr val="1B080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9FB3D3B-643B-4299-9CF4-1556ABF13AF4}" v="186" dt="2023-02-14T01:17:38.24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1498" y="53"/>
      </p:cViewPr>
      <p:guideLst>
        <p:guide orient="horz" pos="4032"/>
        <p:guide pos="528"/>
        <p:guide pos="52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>
        <p:guide orient="horz" pos="3126"/>
        <p:guide pos="2142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microsoft.com/office/2015/10/relationships/revisionInfo" Target="revisionInfo.xml"/><Relationship Id="rId5" Type="http://schemas.openxmlformats.org/officeDocument/2006/relationships/slide" Target="slides/slide1.xml"/><Relationship Id="rId61" Type="http://schemas.openxmlformats.org/officeDocument/2006/relationships/commentAuthors" Target="commentAuthor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handoutMaster" Target="handoutMasters/handoutMaster1.xml"/><Relationship Id="rId65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2944813" cy="4980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6" tIns="45707" rIns="91416" bIns="45707" numCol="1" anchor="t" anchorCtr="0" compatLnSpc="1">
            <a:prstTxWarp prst="textNoShape">
              <a:avLst/>
            </a:prstTxWarp>
          </a:bodyPr>
          <a:lstStyle>
            <a:lvl1pPr eaLnBrk="1" hangingPunct="1">
              <a:spcBef>
                <a:spcPct val="0"/>
              </a:spcBef>
              <a:defRPr sz="1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</a:lstStyle>
          <a:p>
            <a:pPr>
              <a:defRPr/>
            </a:pPr>
            <a:endParaRPr lang="da-DK"/>
          </a:p>
        </p:txBody>
      </p:sp>
      <p:sp>
        <p:nvSpPr>
          <p:cNvPr id="8909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2864" y="1"/>
            <a:ext cx="2944812" cy="4980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6" tIns="45707" rIns="91416" bIns="45707" numCol="1" anchor="t" anchorCtr="0" compatLnSpc="1">
            <a:prstTxWarp prst="textNoShape">
              <a:avLst/>
            </a:prstTxWarp>
          </a:bodyPr>
          <a:lstStyle>
            <a:lvl1pPr algn="r" eaLnBrk="1" hangingPunct="1">
              <a:spcBef>
                <a:spcPct val="0"/>
              </a:spcBef>
              <a:defRPr sz="1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</a:lstStyle>
          <a:p>
            <a:pPr>
              <a:defRPr/>
            </a:pPr>
            <a:endParaRPr lang="da-DK"/>
          </a:p>
        </p:txBody>
      </p:sp>
      <p:sp>
        <p:nvSpPr>
          <p:cNvPr id="8909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30219"/>
            <a:ext cx="2944813" cy="4980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6" tIns="45707" rIns="91416" bIns="45707" numCol="1" anchor="b" anchorCtr="0" compatLnSpc="1">
            <a:prstTxWarp prst="textNoShape">
              <a:avLst/>
            </a:prstTxWarp>
          </a:bodyPr>
          <a:lstStyle>
            <a:lvl1pPr eaLnBrk="1" hangingPunct="1">
              <a:spcBef>
                <a:spcPct val="0"/>
              </a:spcBef>
              <a:defRPr sz="1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</a:lstStyle>
          <a:p>
            <a:pPr>
              <a:defRPr/>
            </a:pPr>
            <a:endParaRPr lang="da-DK"/>
          </a:p>
        </p:txBody>
      </p:sp>
      <p:sp>
        <p:nvSpPr>
          <p:cNvPr id="8909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2864" y="9430219"/>
            <a:ext cx="2944812" cy="4980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6" tIns="45707" rIns="91416" bIns="45707" numCol="1" anchor="b" anchorCtr="0" compatLnSpc="1">
            <a:prstTxWarp prst="textNoShape">
              <a:avLst/>
            </a:prstTxWarp>
          </a:bodyPr>
          <a:lstStyle>
            <a:lvl1pPr algn="r" eaLnBrk="1" hangingPunct="1">
              <a:spcBef>
                <a:spcPct val="0"/>
              </a:spcBef>
              <a:defRPr sz="1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</a:lstStyle>
          <a:p>
            <a:pPr>
              <a:defRPr/>
            </a:pPr>
            <a:fld id="{D59C1110-4A5C-4FED-B37F-D6BDA9E32618}" type="slidenum">
              <a:rPr lang="da-DK"/>
              <a:pPr>
                <a:defRPr/>
              </a:pPr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37529414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6T15:04:36.03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349 337 24575,'0'0'-8191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2944813" cy="4980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6" tIns="45707" rIns="91416" bIns="45707" numCol="1" anchor="t" anchorCtr="0" compatLnSpc="1">
            <a:prstTxWarp prst="textNoShape">
              <a:avLst/>
            </a:prstTxWarp>
          </a:bodyPr>
          <a:lstStyle>
            <a:lvl1pPr eaLnBrk="1" hangingPunct="1">
              <a:spcBef>
                <a:spcPct val="0"/>
              </a:spcBef>
              <a:defRPr sz="1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</a:lstStyle>
          <a:p>
            <a:pPr>
              <a:defRPr/>
            </a:pPr>
            <a:endParaRPr lang="da-DK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2864" y="1"/>
            <a:ext cx="2944812" cy="4980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6" tIns="45707" rIns="91416" bIns="45707" numCol="1" anchor="t" anchorCtr="0" compatLnSpc="1">
            <a:prstTxWarp prst="textNoShape">
              <a:avLst/>
            </a:prstTxWarp>
          </a:bodyPr>
          <a:lstStyle>
            <a:lvl1pPr algn="r" eaLnBrk="1" hangingPunct="1">
              <a:spcBef>
                <a:spcPct val="0"/>
              </a:spcBef>
              <a:defRPr sz="1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</a:lstStyle>
          <a:p>
            <a:pPr>
              <a:defRPr/>
            </a:pPr>
            <a:endParaRPr lang="da-DK"/>
          </a:p>
        </p:txBody>
      </p:sp>
      <p:sp>
        <p:nvSpPr>
          <p:cNvPr id="3789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9163" y="744538"/>
            <a:ext cx="4962525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6464" y="4715109"/>
            <a:ext cx="4984750" cy="44692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6" tIns="45707" rIns="91416" bIns="4570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a-DK" noProof="0"/>
              <a:t>Klik for at redigere teksttypografierne i masteren</a:t>
            </a:r>
          </a:p>
          <a:p>
            <a:pPr lvl="1"/>
            <a:r>
              <a:rPr lang="da-DK" noProof="0"/>
              <a:t>Andet niveau</a:t>
            </a:r>
          </a:p>
          <a:p>
            <a:pPr lvl="2"/>
            <a:r>
              <a:rPr lang="da-DK" noProof="0"/>
              <a:t>Tredje niveau</a:t>
            </a:r>
          </a:p>
          <a:p>
            <a:pPr lvl="3"/>
            <a:r>
              <a:rPr lang="da-DK" noProof="0"/>
              <a:t>Fjerde niveau</a:t>
            </a:r>
          </a:p>
          <a:p>
            <a:pPr lvl="4"/>
            <a:r>
              <a:rPr lang="da-DK" noProof="0"/>
              <a:t>Femte niveau</a:t>
            </a:r>
          </a:p>
        </p:txBody>
      </p:sp>
      <p:sp>
        <p:nvSpPr>
          <p:cNvPr id="71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30219"/>
            <a:ext cx="2944813" cy="4980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6" tIns="45707" rIns="91416" bIns="45707" numCol="1" anchor="b" anchorCtr="0" compatLnSpc="1">
            <a:prstTxWarp prst="textNoShape">
              <a:avLst/>
            </a:prstTxWarp>
          </a:bodyPr>
          <a:lstStyle>
            <a:lvl1pPr eaLnBrk="1" hangingPunct="1">
              <a:spcBef>
                <a:spcPct val="0"/>
              </a:spcBef>
              <a:defRPr sz="1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</a:lstStyle>
          <a:p>
            <a:pPr>
              <a:defRPr/>
            </a:pPr>
            <a:endParaRPr lang="da-DK"/>
          </a:p>
        </p:txBody>
      </p:sp>
      <p:sp>
        <p:nvSpPr>
          <p:cNvPr id="71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2864" y="9430219"/>
            <a:ext cx="2944812" cy="4980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6" tIns="45707" rIns="91416" bIns="45707" numCol="1" anchor="b" anchorCtr="0" compatLnSpc="1">
            <a:prstTxWarp prst="textNoShape">
              <a:avLst/>
            </a:prstTxWarp>
          </a:bodyPr>
          <a:lstStyle>
            <a:lvl1pPr algn="r" eaLnBrk="1" hangingPunct="1">
              <a:spcBef>
                <a:spcPct val="0"/>
              </a:spcBef>
              <a:defRPr sz="1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</a:lstStyle>
          <a:p>
            <a:pPr>
              <a:defRPr/>
            </a:pPr>
            <a:fld id="{A4EA8766-2E5B-482F-8ECC-9A014CF6D5DA}" type="slidenum">
              <a:rPr lang="da-DK"/>
              <a:pPr>
                <a:defRPr/>
              </a:pPr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46092202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4EA8766-2E5B-482F-8ECC-9A014CF6D5DA}" type="slidenum">
              <a:rPr lang="da-DK" smtClean="0"/>
              <a:pPr>
                <a:defRPr/>
              </a:pPr>
              <a:t>25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7271742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no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3942832"/>
            <a:ext cx="6400800" cy="604513"/>
          </a:xfrm>
        </p:spPr>
        <p:txBody>
          <a:bodyPr/>
          <a:lstStyle>
            <a:lvl1pPr marL="0" indent="0" algn="l">
              <a:buNone/>
              <a:defRPr sz="2800">
                <a:solidFill>
                  <a:srgbClr val="000000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457200" y="2096689"/>
            <a:ext cx="8229600" cy="1143000"/>
          </a:xfrm>
        </p:spPr>
        <p:txBody>
          <a:bodyPr/>
          <a:lstStyle>
            <a:lvl1pPr algn="l">
              <a:defRPr sz="5000" b="0">
                <a:solidFill>
                  <a:srgbClr val="003E74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7" name="Text Placeholder 3"/>
          <p:cNvSpPr txBox="1">
            <a:spLocks/>
          </p:cNvSpPr>
          <p:nvPr userDrawn="1"/>
        </p:nvSpPr>
        <p:spPr>
          <a:xfrm>
            <a:off x="6340639" y="800593"/>
            <a:ext cx="2346162" cy="257244"/>
          </a:xfrm>
          <a:prstGeom prst="rect">
            <a:avLst/>
          </a:prstGeom>
        </p:spPr>
        <p:txBody>
          <a:bodyPr lIns="0" tIns="0" rIns="0" bIns="0"/>
          <a:lstStyle>
            <a:lvl1pPr marL="0" indent="0" algn="r" defTabSz="457200" rtl="0" eaLnBrk="1" latinLnBrk="0" hangingPunct="1">
              <a:spcBef>
                <a:spcPct val="20000"/>
              </a:spcBef>
              <a:buClr>
                <a:srgbClr val="003E74"/>
              </a:buClr>
              <a:buFont typeface="Arial"/>
              <a:buNone/>
              <a:defRPr sz="1200" b="0" kern="1200" baseline="0">
                <a:solidFill>
                  <a:srgbClr val="003E74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3E74"/>
              </a:buClr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3E74"/>
              </a:buClr>
              <a:buFont typeface="Arial"/>
              <a:buChar char="•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003E74"/>
              </a:buClr>
              <a:buFont typeface="Arial"/>
              <a:buChar char="–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003E74"/>
              </a:buClr>
              <a:buFont typeface="Arial"/>
              <a:buChar char="»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5273580"/>
            <a:ext cx="6400800" cy="339811"/>
          </a:xfrm>
        </p:spPr>
        <p:txBody>
          <a:bodyPr/>
          <a:lstStyle>
            <a:lvl1pPr marL="0" indent="0" algn="l">
              <a:buNone/>
              <a:defRPr sz="1200" baseline="0">
                <a:solidFill>
                  <a:srgbClr val="9D9D9D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GB"/>
              <a:t>Click to edit author name</a:t>
            </a:r>
            <a:endParaRPr lang="en-US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7095256" y="791391"/>
            <a:ext cx="1591545" cy="257175"/>
          </a:xfrm>
        </p:spPr>
        <p:txBody>
          <a:bodyPr/>
          <a:lstStyle>
            <a:lvl1pPr marL="0" indent="0" algn="r">
              <a:buNone/>
              <a:defRPr sz="1200">
                <a:solidFill>
                  <a:srgbClr val="003E74"/>
                </a:solidFill>
              </a:defRPr>
            </a:lvl1pPr>
          </a:lstStyle>
          <a:p>
            <a:pPr lvl="0"/>
            <a:r>
              <a:rPr lang="en-US"/>
              <a:t>Click to add the date</a:t>
            </a:r>
          </a:p>
        </p:txBody>
      </p:sp>
    </p:spTree>
    <p:extLst>
      <p:ext uri="{BB962C8B-B14F-4D97-AF65-F5344CB8AC3E}">
        <p14:creationId xmlns:p14="http://schemas.microsoft.com/office/powerpoint/2010/main" val="42458286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0" descr="Front_Top_A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86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17" descr="IMP_Logo_White"/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8200" y="152400"/>
            <a:ext cx="2514600" cy="661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22"/>
          <p:cNvSpPr>
            <a:spLocks noChangeArrowheads="1"/>
          </p:cNvSpPr>
          <p:nvPr userDrawn="1"/>
        </p:nvSpPr>
        <p:spPr bwMode="auto">
          <a:xfrm>
            <a:off x="857250" y="3429000"/>
            <a:ext cx="752475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1600" i="1">
                <a:solidFill>
                  <a:srgbClr val="6E6E6F"/>
                </a:solidFill>
                <a:latin typeface="Verdana" pitchFamily="34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pitchFamily="34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pitchFamily="34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pitchFamily="34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pitchFamily="34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pitchFamily="34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pitchFamily="34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pitchFamily="34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pitchFamily="34" charset="0"/>
                <a:cs typeface="Times New Roman" charset="0"/>
              </a:defRPr>
            </a:lvl9pPr>
          </a:lstStyle>
          <a:p>
            <a:pPr eaLnBrk="1" hangingPunct="1">
              <a:defRPr/>
            </a:pPr>
            <a:endParaRPr lang="en-US" altLang="en-US" sz="3900" i="0">
              <a:solidFill>
                <a:srgbClr val="C51538"/>
              </a:solidFill>
              <a:latin typeface="Impact" pitchFamily="34" charset="0"/>
            </a:endParaRPr>
          </a:p>
        </p:txBody>
      </p:sp>
      <p:sp>
        <p:nvSpPr>
          <p:cNvPr id="10244" name="Rectangle 4"/>
          <p:cNvSpPr>
            <a:spLocks noGrp="1" noChangeArrowheads="1"/>
          </p:cNvSpPr>
          <p:nvPr>
            <p:ph type="ctrTitle"/>
          </p:nvPr>
        </p:nvSpPr>
        <p:spPr>
          <a:xfrm>
            <a:off x="838200" y="2438400"/>
            <a:ext cx="7543800" cy="533400"/>
          </a:xfrm>
        </p:spPr>
        <p:txBody>
          <a:bodyPr anchor="t"/>
          <a:lstStyle>
            <a:lvl1pPr>
              <a:defRPr sz="3900"/>
            </a:lvl1pPr>
          </a:lstStyle>
          <a:p>
            <a:r>
              <a:rPr lang="da-DK"/>
              <a:t>Click to edit Master title style</a:t>
            </a:r>
          </a:p>
        </p:txBody>
      </p:sp>
      <p:sp>
        <p:nvSpPr>
          <p:cNvPr id="10250" name="Rectangle 10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838200" y="5562600"/>
            <a:ext cx="7543800" cy="228600"/>
          </a:xfrm>
        </p:spPr>
        <p:txBody>
          <a:bodyPr/>
          <a:lstStyle>
            <a:lvl1pPr>
              <a:defRPr sz="1600"/>
            </a:lvl1pPr>
          </a:lstStyle>
          <a:p>
            <a:r>
              <a:rPr lang="da-DK"/>
              <a:t>Name of speaker</a:t>
            </a:r>
          </a:p>
        </p:txBody>
      </p:sp>
      <p:sp>
        <p:nvSpPr>
          <p:cNvPr id="7" name="Rectangle 9"/>
          <p:cNvSpPr>
            <a:spLocks noGrp="1" noChangeArrowheads="1"/>
          </p:cNvSpPr>
          <p:nvPr>
            <p:ph type="ftr" sz="quarter" idx="10"/>
          </p:nvPr>
        </p:nvSpPr>
        <p:spPr bwMode="auto">
          <a:xfrm>
            <a:off x="838200" y="6553200"/>
            <a:ext cx="7543800" cy="2286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600" i="0">
                <a:solidFill>
                  <a:srgbClr val="6A6F77"/>
                </a:solidFill>
                <a:cs typeface="Times New Roman" pitchFamily="18" charset="0"/>
              </a:defRPr>
            </a:lvl1pPr>
          </a:lstStyle>
          <a:p>
            <a:pPr>
              <a:defRPr/>
            </a:pPr>
            <a:endParaRPr lang="da-DK"/>
          </a:p>
        </p:txBody>
      </p:sp>
      <p:sp>
        <p:nvSpPr>
          <p:cNvPr id="8" name="Rectangle 11"/>
          <p:cNvSpPr>
            <a:spLocks noGrp="1" noChangeArrowheads="1"/>
          </p:cNvSpPr>
          <p:nvPr>
            <p:ph type="sldNum" sz="quarter" idx="11"/>
          </p:nvPr>
        </p:nvSpPr>
        <p:spPr bwMode="auto">
          <a:xfrm>
            <a:off x="8610600" y="6648450"/>
            <a:ext cx="419100" cy="1524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600" i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EC09927F-36EA-4426-9159-A285A33946E7}" type="slidenum">
              <a:rPr lang="da-DK" altLang="en-US">
                <a:solidFill>
                  <a:srgbClr val="6C7070"/>
                </a:solidFill>
                <a:cs typeface="Times New Roman" panose="02020603050405020304" pitchFamily="18" charset="0"/>
              </a:rPr>
              <a:pPr>
                <a:defRPr/>
              </a:pPr>
              <a:t>‹#›</a:t>
            </a:fld>
            <a:endParaRPr lang="da-DK" altLang="en-US">
              <a:solidFill>
                <a:srgbClr val="6C7070"/>
              </a:solidFill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84454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3AB404-E009-6369-D930-C1B2DB932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DC1B06-894D-9293-9992-36EC9CFA89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8B8CAF-88CF-FD2A-2140-D6F5C6DAB4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D26D8-9906-4A6F-8F23-CE3ACE99AE9E}" type="datetime1">
              <a:rPr lang="en-US" smtClean="0"/>
              <a:t>6/26/2023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FF43E3-BC0D-E7E3-89C3-B171E64CBB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B8799A-3739-9839-700B-8845007C87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9DA2C5-B74D-4035-BB83-5B732CC602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5855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B2D929-276B-4499-99A1-1C1BF06422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758CD09-2B0F-459B-B18C-5644353F230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28523A-0D7F-4F23-A8F8-96FEAAF0B9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506C35-B8BF-4ED6-BFC3-F96C7C814D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96CE4-0ACC-495C-B695-0EE262B681C1}" type="datetime1">
              <a:rPr lang="en-US" smtClean="0"/>
              <a:t>6/26/2023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23F15C-FE0F-44F2-B489-964E1D864C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3C1F74-EDD2-436A-8B2F-5AFCC3ADC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E9016-B749-446B-9F92-5B43C2B8799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5418831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with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245089"/>
            <a:ext cx="3601176" cy="797761"/>
          </a:xfrm>
        </p:spPr>
        <p:txBody>
          <a:bodyPr/>
          <a:lstStyle>
            <a:lvl1pPr marL="0" indent="0" algn="l">
              <a:buNone/>
              <a:defRPr sz="2800">
                <a:solidFill>
                  <a:srgbClr val="000000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Title 12"/>
          <p:cNvSpPr>
            <a:spLocks noGrp="1"/>
          </p:cNvSpPr>
          <p:nvPr>
            <p:ph type="title"/>
          </p:nvPr>
        </p:nvSpPr>
        <p:spPr>
          <a:xfrm>
            <a:off x="457200" y="1545982"/>
            <a:ext cx="3601176" cy="2153335"/>
          </a:xfrm>
        </p:spPr>
        <p:txBody>
          <a:bodyPr/>
          <a:lstStyle>
            <a:lvl1pPr>
              <a:defRPr sz="5000" b="0">
                <a:solidFill>
                  <a:srgbClr val="003E74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5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5522041"/>
            <a:ext cx="3601176" cy="339811"/>
          </a:xfrm>
        </p:spPr>
        <p:txBody>
          <a:bodyPr/>
          <a:lstStyle>
            <a:lvl1pPr marL="0" indent="0" algn="l">
              <a:buNone/>
              <a:defRPr sz="1200" baseline="0">
                <a:solidFill>
                  <a:srgbClr val="9D9D9D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GB"/>
              <a:t>Click to edit author name</a:t>
            </a:r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4756151" y="1546225"/>
            <a:ext cx="3930650" cy="4316413"/>
          </a:xfrm>
        </p:spPr>
        <p:txBody>
          <a:bodyPr/>
          <a:lstStyle>
            <a:lvl1pPr>
              <a:buClr>
                <a:srgbClr val="0085CA"/>
              </a:buClr>
              <a:defRPr/>
            </a:lvl1pPr>
          </a:lstStyle>
          <a:p>
            <a:endParaRPr lang="en-US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7095256" y="791391"/>
            <a:ext cx="1591545" cy="257175"/>
          </a:xfrm>
        </p:spPr>
        <p:txBody>
          <a:bodyPr/>
          <a:lstStyle>
            <a:lvl1pPr marL="0" indent="0" algn="r">
              <a:buNone/>
              <a:defRPr sz="1200">
                <a:solidFill>
                  <a:srgbClr val="003E74"/>
                </a:solidFill>
              </a:defRPr>
            </a:lvl1pPr>
          </a:lstStyle>
          <a:p>
            <a:pPr lvl="0"/>
            <a:r>
              <a:rPr lang="en-US"/>
              <a:t>Click to add the date</a:t>
            </a:r>
          </a:p>
        </p:txBody>
      </p:sp>
    </p:spTree>
    <p:extLst>
      <p:ext uri="{BB962C8B-B14F-4D97-AF65-F5344CB8AC3E}">
        <p14:creationId xmlns:p14="http://schemas.microsoft.com/office/powerpoint/2010/main" val="24573442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(one colum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8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rgbClr val="0085CA"/>
              </a:buClr>
              <a:defRPr/>
            </a:lvl1pPr>
            <a:lvl2pPr>
              <a:buClr>
                <a:srgbClr val="0085CA"/>
              </a:buClr>
              <a:defRPr/>
            </a:lvl2pPr>
            <a:lvl3pPr>
              <a:buClr>
                <a:srgbClr val="0085CA"/>
              </a:buClr>
              <a:defRPr sz="1200"/>
            </a:lvl3pPr>
            <a:lvl4pPr>
              <a:buClr>
                <a:srgbClr val="0085CA"/>
              </a:buClr>
              <a:defRPr sz="1200"/>
            </a:lvl4pPr>
            <a:lvl5pPr>
              <a:buClr>
                <a:srgbClr val="0085CA"/>
              </a:buClr>
              <a:defRPr sz="1200">
                <a:latin typeface="+mn-lt"/>
              </a:defRPr>
            </a:lvl5pPr>
            <a:lvl6pPr marL="2286000" indent="0">
              <a:buNone/>
              <a:defRPr sz="1400" baseline="0">
                <a:latin typeface="+mn-lt"/>
              </a:defRPr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340638" y="469900"/>
            <a:ext cx="2346162" cy="312291"/>
          </a:xfrm>
        </p:spPr>
        <p:txBody>
          <a:bodyPr/>
          <a:lstStyle>
            <a:lvl1pPr marL="0" indent="0" algn="r">
              <a:buNone/>
              <a:defRPr sz="1200" b="1">
                <a:solidFill>
                  <a:srgbClr val="003E74"/>
                </a:solidFill>
              </a:defRPr>
            </a:lvl1pPr>
            <a:lvl2pPr marL="457200" indent="0">
              <a:buNone/>
              <a:defRPr sz="1200">
                <a:solidFill>
                  <a:srgbClr val="003E74"/>
                </a:solidFill>
              </a:defRPr>
            </a:lvl2pPr>
            <a:lvl3pPr marL="914400" indent="0">
              <a:buNone/>
              <a:defRPr sz="1200">
                <a:solidFill>
                  <a:srgbClr val="003E74"/>
                </a:solidFill>
              </a:defRPr>
            </a:lvl3pPr>
            <a:lvl4pPr marL="1371600" indent="0">
              <a:buNone/>
              <a:defRPr sz="1200">
                <a:solidFill>
                  <a:srgbClr val="003E74"/>
                </a:solidFill>
              </a:defRPr>
            </a:lvl4pPr>
            <a:lvl5pPr marL="1828800" indent="0">
              <a:buNone/>
              <a:defRPr sz="1200">
                <a:solidFill>
                  <a:srgbClr val="003E74"/>
                </a:solidFill>
              </a:defRPr>
            </a:lvl5pPr>
          </a:lstStyle>
          <a:p>
            <a:pPr lvl="0"/>
            <a:r>
              <a:rPr lang="en-GB"/>
              <a:t>Click to edit presentation title</a:t>
            </a:r>
            <a:endParaRPr lang="en-US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7095256" y="791391"/>
            <a:ext cx="1591545" cy="257175"/>
          </a:xfrm>
        </p:spPr>
        <p:txBody>
          <a:bodyPr/>
          <a:lstStyle>
            <a:lvl1pPr marL="0" indent="0" algn="r">
              <a:buNone/>
              <a:defRPr sz="1200">
                <a:solidFill>
                  <a:srgbClr val="003E74"/>
                </a:solidFill>
              </a:defRPr>
            </a:lvl1pPr>
          </a:lstStyle>
          <a:p>
            <a:pPr lvl="0"/>
            <a:r>
              <a:rPr lang="en-US"/>
              <a:t>Click to add the date</a:t>
            </a:r>
          </a:p>
        </p:txBody>
      </p:sp>
    </p:spTree>
    <p:extLst>
      <p:ext uri="{BB962C8B-B14F-4D97-AF65-F5344CB8AC3E}">
        <p14:creationId xmlns:p14="http://schemas.microsoft.com/office/powerpoint/2010/main" val="26510628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/>
          <p:cNvSpPr>
            <a:spLocks noGrp="1"/>
          </p:cNvSpPr>
          <p:nvPr>
            <p:ph idx="11"/>
          </p:nvPr>
        </p:nvSpPr>
        <p:spPr>
          <a:xfrm>
            <a:off x="457199" y="2346581"/>
            <a:ext cx="3950877" cy="3644104"/>
          </a:xfrm>
        </p:spPr>
        <p:txBody>
          <a:bodyPr/>
          <a:lstStyle>
            <a:lvl1pPr>
              <a:buClr>
                <a:srgbClr val="0085CA"/>
              </a:buClr>
              <a:defRPr/>
            </a:lvl1pPr>
            <a:lvl2pPr>
              <a:buClr>
                <a:srgbClr val="0085CA"/>
              </a:buClr>
              <a:defRPr/>
            </a:lvl2pPr>
            <a:lvl3pPr>
              <a:buClr>
                <a:srgbClr val="0085CA"/>
              </a:buClr>
              <a:defRPr/>
            </a:lvl3pPr>
            <a:lvl4pPr>
              <a:buClr>
                <a:srgbClr val="0085CA"/>
              </a:buClr>
              <a:defRPr/>
            </a:lvl4pPr>
            <a:lvl5pPr>
              <a:buClr>
                <a:srgbClr val="0085CA"/>
              </a:buClr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8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340638" y="469900"/>
            <a:ext cx="2346162" cy="312291"/>
          </a:xfrm>
        </p:spPr>
        <p:txBody>
          <a:bodyPr/>
          <a:lstStyle>
            <a:lvl1pPr marL="0" indent="0" algn="r">
              <a:buNone/>
              <a:defRPr sz="1200" b="1">
                <a:solidFill>
                  <a:srgbClr val="003E74"/>
                </a:solidFill>
              </a:defRPr>
            </a:lvl1pPr>
            <a:lvl2pPr marL="457200" indent="0">
              <a:buNone/>
              <a:defRPr sz="1200">
                <a:solidFill>
                  <a:srgbClr val="003E74"/>
                </a:solidFill>
              </a:defRPr>
            </a:lvl2pPr>
            <a:lvl3pPr marL="914400" indent="0">
              <a:buNone/>
              <a:defRPr sz="1200">
                <a:solidFill>
                  <a:srgbClr val="003E74"/>
                </a:solidFill>
              </a:defRPr>
            </a:lvl3pPr>
            <a:lvl4pPr marL="1371600" indent="0">
              <a:buNone/>
              <a:defRPr sz="1200">
                <a:solidFill>
                  <a:srgbClr val="003E74"/>
                </a:solidFill>
              </a:defRPr>
            </a:lvl4pPr>
            <a:lvl5pPr marL="1828800" indent="0">
              <a:buNone/>
              <a:defRPr sz="1200">
                <a:solidFill>
                  <a:srgbClr val="003E74"/>
                </a:solidFill>
              </a:defRPr>
            </a:lvl5pPr>
          </a:lstStyle>
          <a:p>
            <a:pPr lvl="0"/>
            <a:r>
              <a:rPr lang="en-GB"/>
              <a:t>Click to edit presentation title</a:t>
            </a:r>
            <a:endParaRPr lang="en-US"/>
          </a:p>
        </p:txBody>
      </p:sp>
      <p:sp>
        <p:nvSpPr>
          <p:cNvPr id="12" name="Content Placeholder 2"/>
          <p:cNvSpPr>
            <a:spLocks noGrp="1"/>
          </p:cNvSpPr>
          <p:nvPr>
            <p:ph idx="12"/>
          </p:nvPr>
        </p:nvSpPr>
        <p:spPr>
          <a:xfrm>
            <a:off x="4735923" y="2346581"/>
            <a:ext cx="3950878" cy="3644104"/>
          </a:xfrm>
        </p:spPr>
        <p:txBody>
          <a:bodyPr/>
          <a:lstStyle>
            <a:lvl1pPr>
              <a:buClr>
                <a:srgbClr val="0085CA"/>
              </a:buClr>
              <a:defRPr/>
            </a:lvl1pPr>
            <a:lvl2pPr>
              <a:buClr>
                <a:srgbClr val="0085CA"/>
              </a:buClr>
              <a:defRPr/>
            </a:lvl2pPr>
            <a:lvl3pPr>
              <a:buClr>
                <a:srgbClr val="0085CA"/>
              </a:buClr>
              <a:defRPr/>
            </a:lvl3pPr>
            <a:lvl4pPr>
              <a:buClr>
                <a:srgbClr val="0085CA"/>
              </a:buClr>
              <a:defRPr/>
            </a:lvl4pPr>
            <a:lvl5pPr>
              <a:buClr>
                <a:srgbClr val="0085CA"/>
              </a:buClr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7095256" y="791391"/>
            <a:ext cx="1591545" cy="257175"/>
          </a:xfrm>
        </p:spPr>
        <p:txBody>
          <a:bodyPr/>
          <a:lstStyle>
            <a:lvl1pPr marL="0" indent="0" algn="r">
              <a:buNone/>
              <a:defRPr sz="1200">
                <a:solidFill>
                  <a:srgbClr val="003E74"/>
                </a:solidFill>
              </a:defRPr>
            </a:lvl1pPr>
          </a:lstStyle>
          <a:p>
            <a:pPr lvl="0"/>
            <a:r>
              <a:rPr lang="en-US"/>
              <a:t>Click to add the date</a:t>
            </a:r>
          </a:p>
        </p:txBody>
      </p:sp>
    </p:spTree>
    <p:extLst>
      <p:ext uri="{BB962C8B-B14F-4D97-AF65-F5344CB8AC3E}">
        <p14:creationId xmlns:p14="http://schemas.microsoft.com/office/powerpoint/2010/main" val="41992720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(with quo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1"/>
          </p:nvPr>
        </p:nvSpPr>
        <p:spPr>
          <a:xfrm>
            <a:off x="457199" y="2346581"/>
            <a:ext cx="3950877" cy="3644104"/>
          </a:xfrm>
        </p:spPr>
        <p:txBody>
          <a:bodyPr/>
          <a:lstStyle>
            <a:lvl1pPr>
              <a:buClr>
                <a:srgbClr val="0085CA"/>
              </a:buClr>
              <a:defRPr/>
            </a:lvl1pPr>
            <a:lvl2pPr>
              <a:buClr>
                <a:srgbClr val="0085CA"/>
              </a:buClr>
              <a:defRPr/>
            </a:lvl2pPr>
            <a:lvl3pPr>
              <a:buClr>
                <a:srgbClr val="0085CA"/>
              </a:buClr>
              <a:defRPr/>
            </a:lvl3pPr>
            <a:lvl4pPr>
              <a:buClr>
                <a:srgbClr val="0085CA"/>
              </a:buClr>
              <a:defRPr/>
            </a:lvl4pPr>
            <a:lvl5pPr>
              <a:buClr>
                <a:srgbClr val="0085CA"/>
              </a:buClr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1487908"/>
            <a:ext cx="8229600" cy="507556"/>
          </a:xfrm>
        </p:spPr>
        <p:txBody>
          <a:bodyPr/>
          <a:lstStyle>
            <a:lvl1pPr>
              <a:defRPr sz="28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340638" y="469900"/>
            <a:ext cx="2346162" cy="312291"/>
          </a:xfrm>
        </p:spPr>
        <p:txBody>
          <a:bodyPr/>
          <a:lstStyle>
            <a:lvl1pPr marL="0" indent="0" algn="r">
              <a:buNone/>
              <a:defRPr sz="1200" b="1">
                <a:solidFill>
                  <a:srgbClr val="003E74"/>
                </a:solidFill>
              </a:defRPr>
            </a:lvl1pPr>
            <a:lvl2pPr marL="457200" indent="0">
              <a:buNone/>
              <a:defRPr sz="1200">
                <a:solidFill>
                  <a:srgbClr val="003E74"/>
                </a:solidFill>
              </a:defRPr>
            </a:lvl2pPr>
            <a:lvl3pPr marL="914400" indent="0">
              <a:buNone/>
              <a:defRPr sz="1200">
                <a:solidFill>
                  <a:srgbClr val="003E74"/>
                </a:solidFill>
              </a:defRPr>
            </a:lvl3pPr>
            <a:lvl4pPr marL="1371600" indent="0">
              <a:buNone/>
              <a:defRPr sz="1200">
                <a:solidFill>
                  <a:srgbClr val="003E74"/>
                </a:solidFill>
              </a:defRPr>
            </a:lvl4pPr>
            <a:lvl5pPr marL="1828800" indent="0">
              <a:buNone/>
              <a:defRPr sz="1200">
                <a:solidFill>
                  <a:srgbClr val="003E74"/>
                </a:solidFill>
              </a:defRPr>
            </a:lvl5pPr>
          </a:lstStyle>
          <a:p>
            <a:pPr lvl="0"/>
            <a:r>
              <a:rPr lang="en-GB"/>
              <a:t>Click to edit presentation title</a:t>
            </a:r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idx="12" hasCustomPrompt="1"/>
          </p:nvPr>
        </p:nvSpPr>
        <p:spPr>
          <a:xfrm>
            <a:off x="4735923" y="2346581"/>
            <a:ext cx="3950878" cy="2797494"/>
          </a:xfrm>
        </p:spPr>
        <p:txBody>
          <a:bodyPr/>
          <a:lstStyle>
            <a:lvl1pPr marL="0" indent="0">
              <a:buClr>
                <a:srgbClr val="0085CA"/>
              </a:buClr>
              <a:buNone/>
              <a:defRPr sz="2800" b="0" i="1" baseline="0">
                <a:solidFill>
                  <a:srgbClr val="003E74"/>
                </a:solidFill>
              </a:defRPr>
            </a:lvl1pPr>
            <a:lvl2pPr>
              <a:buClr>
                <a:srgbClr val="0085CA"/>
              </a:buClr>
              <a:defRPr/>
            </a:lvl2pPr>
            <a:lvl3pPr>
              <a:buClr>
                <a:srgbClr val="0085CA"/>
              </a:buClr>
              <a:defRPr/>
            </a:lvl3pPr>
            <a:lvl4pPr>
              <a:buClr>
                <a:srgbClr val="0085CA"/>
              </a:buClr>
              <a:defRPr/>
            </a:lvl4pPr>
            <a:lvl5pPr>
              <a:buClr>
                <a:srgbClr val="0085CA"/>
              </a:buClr>
              <a:defRPr/>
            </a:lvl5pPr>
          </a:lstStyle>
          <a:p>
            <a:pPr lvl="0"/>
            <a:r>
              <a:rPr lang="en-GB"/>
              <a:t>“Click to add a quote”</a:t>
            </a:r>
            <a:endParaRPr lang="en-US"/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735513" y="5346526"/>
            <a:ext cx="3951287" cy="644160"/>
          </a:xfr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85CA"/>
              </a:buClr>
              <a:buSzTx/>
              <a:buFont typeface="Arial"/>
              <a:buNone/>
              <a:tabLst/>
              <a:defRPr sz="1200" baseline="0">
                <a:solidFill>
                  <a:srgbClr val="0085CA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85CA"/>
              </a:buClr>
              <a:buSzTx/>
              <a:buFont typeface="Arial"/>
              <a:buNone/>
              <a:tabLst/>
              <a:defRPr/>
            </a:pPr>
            <a:r>
              <a:rPr lang="en-GB"/>
              <a:t>Click to add quote attribution</a:t>
            </a:r>
            <a:endParaRPr lang="en-US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7095256" y="791391"/>
            <a:ext cx="1591545" cy="257175"/>
          </a:xfrm>
        </p:spPr>
        <p:txBody>
          <a:bodyPr/>
          <a:lstStyle>
            <a:lvl1pPr marL="0" indent="0" algn="r">
              <a:buNone/>
              <a:defRPr sz="1200">
                <a:solidFill>
                  <a:srgbClr val="003E74"/>
                </a:solidFill>
              </a:defRPr>
            </a:lvl1pPr>
          </a:lstStyle>
          <a:p>
            <a:pPr lvl="0"/>
            <a:r>
              <a:rPr lang="en-US"/>
              <a:t>Click to add the date</a:t>
            </a:r>
          </a:p>
        </p:txBody>
      </p:sp>
    </p:spTree>
    <p:extLst>
      <p:ext uri="{BB962C8B-B14F-4D97-AF65-F5344CB8AC3E}">
        <p14:creationId xmlns:p14="http://schemas.microsoft.com/office/powerpoint/2010/main" val="38363259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(two columns with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1"/>
          </p:nvPr>
        </p:nvSpPr>
        <p:spPr>
          <a:xfrm>
            <a:off x="457199" y="2346581"/>
            <a:ext cx="3950877" cy="3644104"/>
          </a:xfrm>
        </p:spPr>
        <p:txBody>
          <a:bodyPr/>
          <a:lstStyle>
            <a:lvl1pPr>
              <a:buClr>
                <a:srgbClr val="0085CA"/>
              </a:buClr>
              <a:defRPr/>
            </a:lvl1pPr>
            <a:lvl2pPr>
              <a:buClr>
                <a:srgbClr val="0085CA"/>
              </a:buClr>
              <a:defRPr/>
            </a:lvl2pPr>
            <a:lvl3pPr>
              <a:buClr>
                <a:srgbClr val="0085CA"/>
              </a:buClr>
              <a:defRPr/>
            </a:lvl3pPr>
            <a:lvl4pPr>
              <a:buClr>
                <a:srgbClr val="0085CA"/>
              </a:buClr>
              <a:defRPr/>
            </a:lvl4pPr>
            <a:lvl5pPr>
              <a:buClr>
                <a:srgbClr val="0085CA"/>
              </a:buClr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1487908"/>
            <a:ext cx="8229600" cy="507556"/>
          </a:xfrm>
        </p:spPr>
        <p:txBody>
          <a:bodyPr/>
          <a:lstStyle>
            <a:lvl1pPr>
              <a:defRPr sz="28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340638" y="469900"/>
            <a:ext cx="2346162" cy="312291"/>
          </a:xfrm>
        </p:spPr>
        <p:txBody>
          <a:bodyPr/>
          <a:lstStyle>
            <a:lvl1pPr marL="0" indent="0" algn="r">
              <a:buNone/>
              <a:defRPr sz="1200" b="1">
                <a:solidFill>
                  <a:srgbClr val="003E74"/>
                </a:solidFill>
              </a:defRPr>
            </a:lvl1pPr>
            <a:lvl2pPr marL="457200" indent="0">
              <a:buNone/>
              <a:defRPr sz="1200">
                <a:solidFill>
                  <a:srgbClr val="003E74"/>
                </a:solidFill>
              </a:defRPr>
            </a:lvl2pPr>
            <a:lvl3pPr marL="914400" indent="0">
              <a:buNone/>
              <a:defRPr sz="1200">
                <a:solidFill>
                  <a:srgbClr val="003E74"/>
                </a:solidFill>
              </a:defRPr>
            </a:lvl3pPr>
            <a:lvl4pPr marL="1371600" indent="0">
              <a:buNone/>
              <a:defRPr sz="1200">
                <a:solidFill>
                  <a:srgbClr val="003E74"/>
                </a:solidFill>
              </a:defRPr>
            </a:lvl4pPr>
            <a:lvl5pPr marL="1828800" indent="0">
              <a:buNone/>
              <a:defRPr sz="1200">
                <a:solidFill>
                  <a:srgbClr val="003E74"/>
                </a:solidFill>
              </a:defRPr>
            </a:lvl5pPr>
          </a:lstStyle>
          <a:p>
            <a:pPr lvl="0"/>
            <a:r>
              <a:rPr lang="en-GB"/>
              <a:t>Click to edit presentation title</a:t>
            </a:r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4735513" y="2346581"/>
            <a:ext cx="3951287" cy="2788292"/>
          </a:xfrm>
        </p:spPr>
        <p:txBody>
          <a:bodyPr/>
          <a:lstStyle>
            <a:lvl1pPr>
              <a:buClr>
                <a:srgbClr val="0085CA"/>
              </a:buClr>
              <a:defRPr/>
            </a:lvl1pPr>
          </a:lstStyle>
          <a:p>
            <a:endParaRPr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735513" y="5420143"/>
            <a:ext cx="3951287" cy="570541"/>
          </a:xfrm>
        </p:spPr>
        <p:txBody>
          <a:bodyPr/>
          <a:lstStyle>
            <a:lvl1pPr marL="0" indent="0">
              <a:buNone/>
              <a:defRPr sz="1000">
                <a:solidFill>
                  <a:srgbClr val="9D9D9D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Click to add caption</a:t>
            </a:r>
            <a:endParaRPr lang="en-US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7095256" y="791391"/>
            <a:ext cx="1591545" cy="257175"/>
          </a:xfrm>
        </p:spPr>
        <p:txBody>
          <a:bodyPr/>
          <a:lstStyle>
            <a:lvl1pPr marL="0" indent="0" algn="r">
              <a:buNone/>
              <a:defRPr sz="1200">
                <a:solidFill>
                  <a:srgbClr val="003E74"/>
                </a:solidFill>
              </a:defRPr>
            </a:lvl1pPr>
          </a:lstStyle>
          <a:p>
            <a:pPr lvl="0"/>
            <a:r>
              <a:rPr lang="en-US"/>
              <a:t>Click to add the date</a:t>
            </a:r>
          </a:p>
        </p:txBody>
      </p:sp>
    </p:spTree>
    <p:extLst>
      <p:ext uri="{BB962C8B-B14F-4D97-AF65-F5344CB8AC3E}">
        <p14:creationId xmlns:p14="http://schemas.microsoft.com/office/powerpoint/2010/main" val="3531049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image/media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340638" y="469900"/>
            <a:ext cx="2346162" cy="312291"/>
          </a:xfrm>
        </p:spPr>
        <p:txBody>
          <a:bodyPr/>
          <a:lstStyle>
            <a:lvl1pPr marL="0" indent="0" algn="r">
              <a:buNone/>
              <a:defRPr sz="1200" b="1">
                <a:solidFill>
                  <a:srgbClr val="003E74"/>
                </a:solidFill>
              </a:defRPr>
            </a:lvl1pPr>
            <a:lvl2pPr marL="457200" indent="0">
              <a:buNone/>
              <a:defRPr sz="1200">
                <a:solidFill>
                  <a:srgbClr val="003E74"/>
                </a:solidFill>
              </a:defRPr>
            </a:lvl2pPr>
            <a:lvl3pPr marL="914400" indent="0">
              <a:buNone/>
              <a:defRPr sz="1200">
                <a:solidFill>
                  <a:srgbClr val="003E74"/>
                </a:solidFill>
              </a:defRPr>
            </a:lvl3pPr>
            <a:lvl4pPr marL="1371600" indent="0">
              <a:buNone/>
              <a:defRPr sz="1200">
                <a:solidFill>
                  <a:srgbClr val="003E74"/>
                </a:solidFill>
              </a:defRPr>
            </a:lvl4pPr>
            <a:lvl5pPr marL="1828800" indent="0">
              <a:buNone/>
              <a:defRPr sz="1200">
                <a:solidFill>
                  <a:srgbClr val="003E74"/>
                </a:solidFill>
              </a:defRPr>
            </a:lvl5pPr>
          </a:lstStyle>
          <a:p>
            <a:pPr lvl="0"/>
            <a:r>
              <a:rPr lang="en-GB"/>
              <a:t>Click to edit presentation title</a:t>
            </a:r>
            <a:endParaRPr lang="en-US"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457199" y="1487908"/>
            <a:ext cx="8229601" cy="3646965"/>
          </a:xfrm>
        </p:spPr>
        <p:txBody>
          <a:bodyPr/>
          <a:lstStyle>
            <a:lvl1pPr>
              <a:buClr>
                <a:srgbClr val="0085CA"/>
              </a:buClr>
              <a:defRPr/>
            </a:lvl1pPr>
          </a:lstStyle>
          <a:p>
            <a:endParaRPr lang="en-US"/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57199" y="5420143"/>
            <a:ext cx="3951287" cy="570541"/>
          </a:xfrm>
        </p:spPr>
        <p:txBody>
          <a:bodyPr/>
          <a:lstStyle>
            <a:lvl1pPr marL="0" indent="0">
              <a:buNone/>
              <a:defRPr sz="1000">
                <a:solidFill>
                  <a:srgbClr val="9D9D9D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Click to add caption</a:t>
            </a:r>
            <a:endParaRPr lang="en-US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7095256" y="791391"/>
            <a:ext cx="1591545" cy="257175"/>
          </a:xfrm>
        </p:spPr>
        <p:txBody>
          <a:bodyPr/>
          <a:lstStyle>
            <a:lvl1pPr marL="0" indent="0" algn="r">
              <a:buNone/>
              <a:defRPr sz="1200">
                <a:solidFill>
                  <a:srgbClr val="003E74"/>
                </a:solidFill>
              </a:defRPr>
            </a:lvl1pPr>
          </a:lstStyle>
          <a:p>
            <a:pPr lvl="0"/>
            <a:r>
              <a:rPr lang="en-US"/>
              <a:t>Click to add the date</a:t>
            </a:r>
          </a:p>
        </p:txBody>
      </p:sp>
    </p:spTree>
    <p:extLst>
      <p:ext uri="{BB962C8B-B14F-4D97-AF65-F5344CB8AC3E}">
        <p14:creationId xmlns:p14="http://schemas.microsoft.com/office/powerpoint/2010/main" val="17810563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le images/media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340638" y="469900"/>
            <a:ext cx="2346162" cy="312291"/>
          </a:xfrm>
        </p:spPr>
        <p:txBody>
          <a:bodyPr/>
          <a:lstStyle>
            <a:lvl1pPr marL="0" indent="0" algn="r">
              <a:buNone/>
              <a:defRPr sz="1200" b="1">
                <a:solidFill>
                  <a:srgbClr val="003E74"/>
                </a:solidFill>
              </a:defRPr>
            </a:lvl1pPr>
            <a:lvl2pPr marL="457200" indent="0">
              <a:buNone/>
              <a:defRPr sz="1200">
                <a:solidFill>
                  <a:srgbClr val="003E74"/>
                </a:solidFill>
              </a:defRPr>
            </a:lvl2pPr>
            <a:lvl3pPr marL="914400" indent="0">
              <a:buNone/>
              <a:defRPr sz="1200">
                <a:solidFill>
                  <a:srgbClr val="003E74"/>
                </a:solidFill>
              </a:defRPr>
            </a:lvl3pPr>
            <a:lvl4pPr marL="1371600" indent="0">
              <a:buNone/>
              <a:defRPr sz="1200">
                <a:solidFill>
                  <a:srgbClr val="003E74"/>
                </a:solidFill>
              </a:defRPr>
            </a:lvl4pPr>
            <a:lvl5pPr marL="1828800" indent="0">
              <a:buNone/>
              <a:defRPr sz="1200">
                <a:solidFill>
                  <a:srgbClr val="003E74"/>
                </a:solidFill>
              </a:defRPr>
            </a:lvl5pPr>
          </a:lstStyle>
          <a:p>
            <a:pPr lvl="0"/>
            <a:r>
              <a:rPr lang="en-GB"/>
              <a:t>Click to edit presentation title</a:t>
            </a:r>
            <a:endParaRPr lang="en-US"/>
          </a:p>
        </p:txBody>
      </p:sp>
      <p:sp>
        <p:nvSpPr>
          <p:cNvPr id="5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457199" y="1487908"/>
            <a:ext cx="3951287" cy="3646965"/>
          </a:xfrm>
        </p:spPr>
        <p:txBody>
          <a:bodyPr/>
          <a:lstStyle>
            <a:lvl1pPr>
              <a:buClr>
                <a:srgbClr val="0085CA"/>
              </a:buClr>
              <a:defRPr/>
            </a:lvl1pPr>
          </a:lstStyle>
          <a:p>
            <a:endParaRPr lang="en-US"/>
          </a:p>
        </p:txBody>
      </p:sp>
      <p:sp>
        <p:nvSpPr>
          <p:cNvPr id="6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57199" y="5420143"/>
            <a:ext cx="3951287" cy="570541"/>
          </a:xfrm>
        </p:spPr>
        <p:txBody>
          <a:bodyPr/>
          <a:lstStyle>
            <a:lvl1pPr marL="0" indent="0">
              <a:buNone/>
              <a:defRPr sz="1000">
                <a:solidFill>
                  <a:srgbClr val="9D9D9D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Click to add caption</a:t>
            </a:r>
            <a:endParaRPr lang="en-US"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4735513" y="1487908"/>
            <a:ext cx="3951287" cy="2395455"/>
          </a:xfrm>
        </p:spPr>
        <p:txBody>
          <a:bodyPr/>
          <a:lstStyle>
            <a:lvl1pPr>
              <a:buClr>
                <a:srgbClr val="0085CA"/>
              </a:buClr>
              <a:defRPr/>
            </a:lvl1pPr>
          </a:lstStyle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4735513" y="4214645"/>
            <a:ext cx="3951287" cy="1776040"/>
          </a:xfrm>
        </p:spPr>
        <p:txBody>
          <a:bodyPr/>
          <a:lstStyle>
            <a:lvl1pPr>
              <a:buClr>
                <a:srgbClr val="0085CA"/>
              </a:buClr>
              <a:defRPr/>
            </a:lvl1pPr>
          </a:lstStyle>
          <a:p>
            <a:endParaRPr lang="en-US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7095256" y="791391"/>
            <a:ext cx="1591545" cy="257175"/>
          </a:xfrm>
        </p:spPr>
        <p:txBody>
          <a:bodyPr/>
          <a:lstStyle>
            <a:lvl1pPr marL="0" indent="0" algn="r">
              <a:buNone/>
              <a:defRPr sz="1200">
                <a:solidFill>
                  <a:srgbClr val="003E74"/>
                </a:solidFill>
              </a:defRPr>
            </a:lvl1pPr>
          </a:lstStyle>
          <a:p>
            <a:pPr lvl="0"/>
            <a:r>
              <a:rPr lang="en-US"/>
              <a:t>Click to add the date</a:t>
            </a:r>
          </a:p>
        </p:txBody>
      </p:sp>
    </p:spTree>
    <p:extLst>
      <p:ext uri="{BB962C8B-B14F-4D97-AF65-F5344CB8AC3E}">
        <p14:creationId xmlns:p14="http://schemas.microsoft.com/office/powerpoint/2010/main" val="11679366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340638" y="469900"/>
            <a:ext cx="2346162" cy="312291"/>
          </a:xfrm>
        </p:spPr>
        <p:txBody>
          <a:bodyPr/>
          <a:lstStyle>
            <a:lvl1pPr marL="0" indent="0" algn="r">
              <a:buNone/>
              <a:defRPr sz="1200" b="1">
                <a:solidFill>
                  <a:srgbClr val="003E74"/>
                </a:solidFill>
              </a:defRPr>
            </a:lvl1pPr>
            <a:lvl2pPr marL="457200" indent="0">
              <a:buNone/>
              <a:defRPr sz="1200">
                <a:solidFill>
                  <a:srgbClr val="003E74"/>
                </a:solidFill>
              </a:defRPr>
            </a:lvl2pPr>
            <a:lvl3pPr marL="914400" indent="0">
              <a:buNone/>
              <a:defRPr sz="1200">
                <a:solidFill>
                  <a:srgbClr val="003E74"/>
                </a:solidFill>
              </a:defRPr>
            </a:lvl3pPr>
            <a:lvl4pPr marL="1371600" indent="0">
              <a:buNone/>
              <a:defRPr sz="1200">
                <a:solidFill>
                  <a:srgbClr val="003E74"/>
                </a:solidFill>
              </a:defRPr>
            </a:lvl4pPr>
            <a:lvl5pPr marL="1828800" indent="0">
              <a:buNone/>
              <a:defRPr sz="1200">
                <a:solidFill>
                  <a:srgbClr val="003E74"/>
                </a:solidFill>
              </a:defRPr>
            </a:lvl5pPr>
          </a:lstStyle>
          <a:p>
            <a:pPr lvl="0"/>
            <a:r>
              <a:rPr lang="en-GB"/>
              <a:t>Click to edit presentation title</a:t>
            </a:r>
            <a:endParaRPr lang="en-US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7095256" y="791391"/>
            <a:ext cx="1591545" cy="257175"/>
          </a:xfrm>
        </p:spPr>
        <p:txBody>
          <a:bodyPr/>
          <a:lstStyle>
            <a:lvl1pPr marL="0" indent="0" algn="r">
              <a:buNone/>
              <a:defRPr sz="1200">
                <a:solidFill>
                  <a:srgbClr val="003E74"/>
                </a:solidFill>
              </a:defRPr>
            </a:lvl1pPr>
          </a:lstStyle>
          <a:p>
            <a:pPr lvl="0"/>
            <a:r>
              <a:rPr lang="en-US"/>
              <a:t>Click to add the date</a:t>
            </a:r>
          </a:p>
        </p:txBody>
      </p:sp>
    </p:spTree>
    <p:extLst>
      <p:ext uri="{BB962C8B-B14F-4D97-AF65-F5344CB8AC3E}">
        <p14:creationId xmlns:p14="http://schemas.microsoft.com/office/powerpoint/2010/main" val="8155768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D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ollege_Powerpoint_Background.png"/>
          <p:cNvPicPr>
            <a:picLocks noChangeAspect="1"/>
          </p:cNvPicPr>
          <p:nvPr userDrawn="1"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346581"/>
            <a:ext cx="8229600" cy="364410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487908"/>
            <a:ext cx="8229600" cy="507556"/>
          </a:xfrm>
          <a:prstGeom prst="rect">
            <a:avLst/>
          </a:prstGeom>
        </p:spPr>
        <p:txBody>
          <a:bodyPr vert="horz" lIns="0" tIns="45720" rIns="0" bIns="0" rtlCol="0" anchor="ctr">
            <a:no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71950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7061" r:id="rId1"/>
    <p:sldLayoutId id="2147487062" r:id="rId2"/>
    <p:sldLayoutId id="2147487063" r:id="rId3"/>
    <p:sldLayoutId id="2147487064" r:id="rId4"/>
    <p:sldLayoutId id="2147487065" r:id="rId5"/>
    <p:sldLayoutId id="2147487066" r:id="rId6"/>
    <p:sldLayoutId id="2147487067" r:id="rId7"/>
    <p:sldLayoutId id="2147487068" r:id="rId8"/>
    <p:sldLayoutId id="2147487069" r:id="rId9"/>
    <p:sldLayoutId id="2147487085" r:id="rId10"/>
    <p:sldLayoutId id="2147487086" r:id="rId11"/>
    <p:sldLayoutId id="2147487087" r:id="rId12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2800" b="1" kern="1200">
          <a:solidFill>
            <a:srgbClr val="0085CA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rgbClr val="0085CA"/>
        </a:buClr>
        <a:buFont typeface="Arial"/>
        <a:buChar char="•"/>
        <a:defRPr sz="18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Clr>
          <a:srgbClr val="0085CA"/>
        </a:buClr>
        <a:buFont typeface="Arial"/>
        <a:buChar char="–"/>
        <a:defRPr sz="18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Clr>
          <a:srgbClr val="0085CA"/>
        </a:buClr>
        <a:buFont typeface="Arial"/>
        <a:buChar char="•"/>
        <a:defRPr sz="12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Clr>
          <a:srgbClr val="0085CA"/>
        </a:buClr>
        <a:buFont typeface="Arial"/>
        <a:buChar char="–"/>
        <a:defRPr sz="12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Clr>
          <a:srgbClr val="0085CA"/>
        </a:buClr>
        <a:buFont typeface="Arial"/>
        <a:buChar char="»"/>
        <a:defRPr sz="12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Presentation.pptx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190.png"/><Relationship Id="rId7" Type="http://schemas.openxmlformats.org/officeDocument/2006/relationships/image" Target="../media/image36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12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80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0.png"/><Relationship Id="rId3" Type="http://schemas.openxmlformats.org/officeDocument/2006/relationships/image" Target="../media/image12.png"/><Relationship Id="rId7" Type="http://schemas.openxmlformats.org/officeDocument/2006/relationships/image" Target="../media/image320.png"/><Relationship Id="rId12" Type="http://schemas.openxmlformats.org/officeDocument/2006/relationships/image" Target="../media/image360.pn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10.png"/><Relationship Id="rId11" Type="http://schemas.openxmlformats.org/officeDocument/2006/relationships/image" Target="../media/image350.png"/><Relationship Id="rId5" Type="http://schemas.openxmlformats.org/officeDocument/2006/relationships/image" Target="../media/image300.png"/><Relationship Id="rId10" Type="http://schemas.openxmlformats.org/officeDocument/2006/relationships/image" Target="../media/image56.jpeg"/><Relationship Id="rId4" Type="http://schemas.openxmlformats.org/officeDocument/2006/relationships/image" Target="../media/image290.png"/><Relationship Id="rId9" Type="http://schemas.openxmlformats.org/officeDocument/2006/relationships/image" Target="../media/image340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0.png"/><Relationship Id="rId7" Type="http://schemas.openxmlformats.org/officeDocument/2006/relationships/image" Target="../media/image66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80.png"/><Relationship Id="rId5" Type="http://schemas.openxmlformats.org/officeDocument/2006/relationships/image" Target="../media/image65.png"/><Relationship Id="rId4" Type="http://schemas.openxmlformats.org/officeDocument/2006/relationships/image" Target="../media/image460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reatis.insa-lyon.fr/Challenge/CETUS/" TargetMode="External"/><Relationship Id="rId1" Type="http://schemas.openxmlformats.org/officeDocument/2006/relationships/slideLayout" Target="../slideLayouts/slideLayout1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Box 37">
            <a:extLst>
              <a:ext uri="{FF2B5EF4-FFF2-40B4-BE49-F238E27FC236}">
                <a16:creationId xmlns:a16="http://schemas.microsoft.com/office/drawing/2014/main" id="{A29563E6-1E16-D6B0-87A2-3A24D47D1CE2}"/>
              </a:ext>
            </a:extLst>
          </p:cNvPr>
          <p:cNvSpPr txBox="1"/>
          <p:nvPr/>
        </p:nvSpPr>
        <p:spPr>
          <a:xfrm>
            <a:off x="121101" y="2234492"/>
            <a:ext cx="890179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Temporal Image Registration using deep learning </a:t>
            </a:r>
          </a:p>
          <a:p>
            <a:pPr algn="ctr"/>
            <a:r>
              <a:rPr lang="en-US" b="1" dirty="0"/>
              <a:t>for 3D Fetal Echocardiography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A99DF2-387A-E3E0-63E0-9C1A0A7EF532}"/>
              </a:ext>
            </a:extLst>
          </p:cNvPr>
          <p:cNvSpPr txBox="1"/>
          <p:nvPr/>
        </p:nvSpPr>
        <p:spPr>
          <a:xfrm>
            <a:off x="1218278" y="3070686"/>
            <a:ext cx="673509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/>
              <a:t>Kazi Saeed Alam</a:t>
            </a:r>
          </a:p>
          <a:p>
            <a:pPr algn="ctr"/>
            <a:r>
              <a:rPr lang="en-US" sz="1800" b="1" dirty="0"/>
              <a:t>Supervisors: Md Kamrul Hasan, </a:t>
            </a:r>
          </a:p>
          <a:p>
            <a:pPr algn="ctr"/>
            <a:r>
              <a:rPr lang="en-US" sz="1800" b="1" dirty="0"/>
              <a:t>Dr Choon Hwai Yap</a:t>
            </a:r>
            <a:br>
              <a:rPr lang="en-US" sz="1800" b="1" dirty="0"/>
            </a:br>
            <a:r>
              <a:rPr lang="en-US" sz="1800" b="1" dirty="0"/>
              <a:t>Department of Bioengineering, </a:t>
            </a:r>
          </a:p>
          <a:p>
            <a:pPr algn="ctr"/>
            <a:r>
              <a:rPr lang="en-US" sz="1800" b="1" dirty="0"/>
              <a:t>Imperial College London, UK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5CF71E9-F4A9-D286-6701-3937503C48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101" y="5418293"/>
            <a:ext cx="1402899" cy="857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University of Girona - Wikipedia">
            <a:extLst>
              <a:ext uri="{FF2B5EF4-FFF2-40B4-BE49-F238E27FC236}">
                <a16:creationId xmlns:a16="http://schemas.microsoft.com/office/drawing/2014/main" id="{A5C6A515-5158-5AC8-723E-76E96FEC91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9581" y="5367255"/>
            <a:ext cx="1402899" cy="959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UCLAM-logo">
            <a:extLst>
              <a:ext uri="{FF2B5EF4-FFF2-40B4-BE49-F238E27FC236}">
                <a16:creationId xmlns:a16="http://schemas.microsoft.com/office/drawing/2014/main" id="{95100201-057E-833F-EED4-7A2E47808A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285" y="5108170"/>
            <a:ext cx="2337544" cy="1477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logo-erasmus-portada">
            <a:extLst>
              <a:ext uri="{FF2B5EF4-FFF2-40B4-BE49-F238E27FC236}">
                <a16:creationId xmlns:a16="http://schemas.microsoft.com/office/drawing/2014/main" id="{DA5E05B5-6B80-5A68-0581-F241C3ADEA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2750" y="5213248"/>
            <a:ext cx="2381250" cy="1504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Logo">
            <a:extLst>
              <a:ext uri="{FF2B5EF4-FFF2-40B4-BE49-F238E27FC236}">
                <a16:creationId xmlns:a16="http://schemas.microsoft.com/office/drawing/2014/main" id="{011692E2-7B06-4891-3959-83A8D0F874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0522" y="186963"/>
            <a:ext cx="2853478" cy="1027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61504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9B2E628-1388-466E-852E-76C9D10A68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060" y="2413023"/>
            <a:ext cx="2064266" cy="2031956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68580" tIns="34290" rIns="68580" bIns="34290" rtlCol="0" anchor="ctr">
            <a:normAutofit/>
          </a:bodyPr>
          <a:lstStyle/>
          <a:p>
            <a:pPr algn="ctr"/>
            <a:r>
              <a:rPr lang="en-US" sz="1950" dirty="0">
                <a:solidFill>
                  <a:srgbClr val="FFFFFF"/>
                </a:solidFill>
                <a:latin typeface="+mj-lt"/>
                <a:cs typeface="+mj-cs"/>
              </a:rPr>
              <a:t>Generate video </a:t>
            </a:r>
            <a:br>
              <a:rPr lang="en-US" sz="1950" dirty="0">
                <a:solidFill>
                  <a:srgbClr val="FFFFFF"/>
                </a:solidFill>
                <a:latin typeface="+mj-lt"/>
                <a:cs typeface="+mj-cs"/>
              </a:rPr>
            </a:br>
            <a:r>
              <a:rPr lang="en-US" sz="1950" dirty="0">
                <a:solidFill>
                  <a:srgbClr val="FFFFFF"/>
                </a:solidFill>
                <a:latin typeface="+mj-lt"/>
                <a:cs typeface="+mj-cs"/>
              </a:rPr>
              <a:t>VOL </a:t>
            </a:r>
            <a:r>
              <a:rPr lang="en-US" sz="1950" dirty="0">
                <a:solidFill>
                  <a:srgbClr val="FFFFFF"/>
                </a:solidFill>
                <a:latin typeface="+mj-lt"/>
                <a:cs typeface="+mj-cs"/>
                <a:sym typeface="Wingdings" panose="05000000000000000000" pitchFamily="2" charset="2"/>
              </a:rPr>
              <a:t> AVI</a:t>
            </a:r>
            <a:endParaRPr lang="en-US" sz="1950" dirty="0">
              <a:solidFill>
                <a:srgbClr val="FFFFFF"/>
              </a:solidFill>
              <a:latin typeface="+mj-lt"/>
              <a:cs typeface="+mj-cs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EE67645-EB71-43AE-B70E-F65BCB7BEA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28951" y="1662129"/>
            <a:ext cx="5391149" cy="3531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0757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A2C675E7-89EE-47A8-A0FE-6A0632E7415D}"/>
              </a:ext>
            </a:extLst>
          </p:cNvPr>
          <p:cNvSpPr txBox="1"/>
          <p:nvPr/>
        </p:nvSpPr>
        <p:spPr>
          <a:xfrm>
            <a:off x="2513787" y="776570"/>
            <a:ext cx="663021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dirty="0">
                <a:solidFill>
                  <a:prstClr val="black"/>
                </a:solidFill>
                <a:latin typeface="Calibri" panose="020F0502020204030204"/>
                <a:cs typeface="+mn-cs"/>
              </a:rPr>
              <a:t>Calculate cine at each time point </a:t>
            </a:r>
            <a:br>
              <a:rPr lang="en-US" sz="1600" dirty="0">
                <a:solidFill>
                  <a:prstClr val="black"/>
                </a:solidFill>
                <a:latin typeface="Calibri" panose="020F0502020204030204"/>
                <a:cs typeface="+mn-cs"/>
              </a:rPr>
            </a:br>
            <a:r>
              <a:rPr lang="en-US" sz="1600" dirty="0">
                <a:solidFill>
                  <a:prstClr val="black"/>
                </a:solidFill>
                <a:latin typeface="Calibri" panose="020F0502020204030204"/>
                <a:cs typeface="+mn-cs"/>
              </a:rPr>
              <a:t>1. With same </a:t>
            </a:r>
            <a:r>
              <a:rPr lang="en-US" sz="1600" dirty="0">
                <a:solidFill>
                  <a:srgbClr val="FF0000"/>
                </a:solidFill>
                <a:latin typeface="Calibri" panose="020F0502020204030204"/>
                <a:cs typeface="+mn-cs"/>
              </a:rPr>
              <a:t>cine length </a:t>
            </a:r>
            <a:r>
              <a:rPr lang="en-US" sz="1600" dirty="0">
                <a:solidFill>
                  <a:prstClr val="black"/>
                </a:solidFill>
                <a:latin typeface="Calibri" panose="020F0502020204030204"/>
                <a:cs typeface="+mn-cs"/>
              </a:rPr>
              <a:t>(adjust start and end slice until cannot see ventricle)</a:t>
            </a:r>
          </a:p>
          <a:p>
            <a:pPr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dirty="0">
                <a:solidFill>
                  <a:prstClr val="black"/>
                </a:solidFill>
                <a:latin typeface="Calibri" panose="020F0502020204030204"/>
                <a:cs typeface="+mn-cs"/>
              </a:rPr>
              <a:t>2. </a:t>
            </a:r>
            <a:r>
              <a:rPr lang="en-US" sz="1600" dirty="0">
                <a:solidFill>
                  <a:srgbClr val="FF0000"/>
                </a:solidFill>
                <a:latin typeface="Calibri" panose="020F0502020204030204"/>
                <a:cs typeface="+mn-cs"/>
              </a:rPr>
              <a:t>Step size: 0.5mm</a:t>
            </a:r>
          </a:p>
          <a:p>
            <a:pPr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dirty="0">
                <a:solidFill>
                  <a:prstClr val="black"/>
                </a:solidFill>
                <a:latin typeface="Calibri" panose="020F0502020204030204"/>
                <a:cs typeface="+mn-cs"/>
              </a:rPr>
              <a:t>3. Press Start</a:t>
            </a:r>
            <a:endParaRPr lang="en-SG" sz="1600" dirty="0">
              <a:solidFill>
                <a:prstClr val="black"/>
              </a:solidFill>
              <a:latin typeface="Calibri" panose="020F0502020204030204"/>
              <a:cs typeface="+mn-cs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490F760-7413-4D6B-AF59-27AB93A001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716"/>
          <a:stretch/>
        </p:blipFill>
        <p:spPr>
          <a:xfrm>
            <a:off x="389417" y="2010388"/>
            <a:ext cx="8365166" cy="395335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2EE7D66F-00F7-4308-8B68-E36C7767E8BA}"/>
              </a:ext>
            </a:extLst>
          </p:cNvPr>
          <p:cNvSpPr/>
          <p:nvPr/>
        </p:nvSpPr>
        <p:spPr>
          <a:xfrm>
            <a:off x="389417" y="5177412"/>
            <a:ext cx="2126511" cy="78632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  <a:defRPr/>
            </a:pPr>
            <a:endParaRPr lang="en-SG" sz="135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6E2C5BA-024F-4B16-A59B-7E0F3BBCAA92}"/>
              </a:ext>
            </a:extLst>
          </p:cNvPr>
          <p:cNvSpPr txBox="1"/>
          <p:nvPr/>
        </p:nvSpPr>
        <p:spPr>
          <a:xfrm>
            <a:off x="2201900" y="5478990"/>
            <a:ext cx="359394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SG" sz="2700" dirty="0">
                <a:solidFill>
                  <a:srgbClr val="FF0000"/>
                </a:solidFill>
                <a:latin typeface="Calibri" panose="020F0502020204030204"/>
                <a:cs typeface="+mn-cs"/>
              </a:rPr>
              <a:t>1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021EE0A-A057-417A-9E30-E19AC1406794}"/>
              </a:ext>
            </a:extLst>
          </p:cNvPr>
          <p:cNvSpPr/>
          <p:nvPr/>
        </p:nvSpPr>
        <p:spPr>
          <a:xfrm>
            <a:off x="7161028" y="3282159"/>
            <a:ext cx="1387549" cy="92434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  <a:defRPr/>
            </a:pPr>
            <a:endParaRPr lang="en-SG" sz="135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61EE945-7BA7-47CD-AD94-246AD4A33C28}"/>
              </a:ext>
            </a:extLst>
          </p:cNvPr>
          <p:cNvSpPr txBox="1"/>
          <p:nvPr/>
        </p:nvSpPr>
        <p:spPr>
          <a:xfrm>
            <a:off x="7096200" y="2832574"/>
            <a:ext cx="31402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SG" sz="2700" dirty="0">
                <a:solidFill>
                  <a:srgbClr val="FF0000"/>
                </a:solidFill>
                <a:latin typeface="Calibri" panose="020F0502020204030204"/>
                <a:cs typeface="+mn-cs"/>
              </a:rPr>
              <a:t>2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70B305B-515C-4956-A0B0-6CB362267F29}"/>
              </a:ext>
            </a:extLst>
          </p:cNvPr>
          <p:cNvSpPr/>
          <p:nvPr/>
        </p:nvSpPr>
        <p:spPr>
          <a:xfrm>
            <a:off x="7253215" y="4847612"/>
            <a:ext cx="1295363" cy="37487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  <a:defRPr/>
            </a:pPr>
            <a:endParaRPr lang="en-SG" sz="135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DCABF23-A677-403A-9E11-95F8CA19EF9F}"/>
              </a:ext>
            </a:extLst>
          </p:cNvPr>
          <p:cNvSpPr txBox="1"/>
          <p:nvPr/>
        </p:nvSpPr>
        <p:spPr>
          <a:xfrm>
            <a:off x="8180538" y="4436967"/>
            <a:ext cx="31402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SG" sz="2700" dirty="0">
                <a:solidFill>
                  <a:srgbClr val="FF0000"/>
                </a:solidFill>
                <a:latin typeface="Calibri" panose="020F0502020204030204"/>
                <a:cs typeface="+mn-cs"/>
              </a:rPr>
              <a:t>3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85D9196-E130-7F93-6016-38699E73BC1B}"/>
              </a:ext>
            </a:extLst>
          </p:cNvPr>
          <p:cNvSpPr txBox="1"/>
          <p:nvPr/>
        </p:nvSpPr>
        <p:spPr>
          <a:xfrm>
            <a:off x="4020344" y="5797267"/>
            <a:ext cx="76412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SG" sz="1350" dirty="0">
                <a:solidFill>
                  <a:prstClr val="black"/>
                </a:solidFill>
                <a:latin typeface="Calibri" panose="020F0502020204030204"/>
                <a:cs typeface="+mn-cs"/>
              </a:rPr>
              <a:t>4D View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439B96B-A347-761A-70AC-B5B3FB43AF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939" t="15415" r="22238" b="20360"/>
          <a:stretch/>
        </p:blipFill>
        <p:spPr>
          <a:xfrm>
            <a:off x="5126794" y="5621830"/>
            <a:ext cx="622005" cy="598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6777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696A07C-2688-D5ED-B201-6AC12086DA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606236"/>
            <a:ext cx="8630214" cy="3030322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F8A34AC5-0239-95B8-CCF5-54A443B467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645649"/>
            <a:ext cx="8229600" cy="507556"/>
          </a:xfrm>
        </p:spPr>
        <p:txBody>
          <a:bodyPr/>
          <a:lstStyle/>
          <a:p>
            <a:r>
              <a:rPr lang="en-US" sz="2400" dirty="0">
                <a:solidFill>
                  <a:schemeClr val="accent1"/>
                </a:solidFill>
              </a:rPr>
              <a:t>Generate Slices: AVI to PNG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C1DAE2E-51B6-25EA-FBBA-89CA2F3F81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5625" y="1009511"/>
            <a:ext cx="3811851" cy="1438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0050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22B2C-8562-5A38-FACB-7916DB1743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1223957"/>
            <a:ext cx="8229600" cy="507556"/>
          </a:xfrm>
        </p:spPr>
        <p:txBody>
          <a:bodyPr/>
          <a:lstStyle/>
          <a:p>
            <a:r>
              <a:rPr lang="en-US" sz="2400" dirty="0"/>
              <a:t>Preprocessing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EBB9CF0-BDC6-D9B7-4629-066DDE22C7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1195" y="2082374"/>
            <a:ext cx="3608891" cy="3644900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6F66CBD-0B8D-66C1-A58D-0E651134BD10}"/>
              </a:ext>
            </a:extLst>
          </p:cNvPr>
          <p:cNvSpPr txBox="1"/>
          <p:nvPr/>
        </p:nvSpPr>
        <p:spPr>
          <a:xfrm>
            <a:off x="457201" y="1969252"/>
            <a:ext cx="3737728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The ultrasound intensity images contains some artifacts like </a:t>
            </a:r>
            <a:r>
              <a:rPr lang="en-US" sz="2000" b="1" dirty="0">
                <a:solidFill>
                  <a:schemeClr val="tx1"/>
                </a:solidFill>
              </a:rPr>
              <a:t>constant white boxes</a:t>
            </a:r>
            <a:r>
              <a:rPr lang="en-US" sz="2000" dirty="0">
                <a:solidFill>
                  <a:schemeClr val="tx1"/>
                </a:solidFill>
              </a:rPr>
              <a:t> or </a:t>
            </a:r>
            <a:r>
              <a:rPr lang="en-US" sz="2000" b="1" dirty="0">
                <a:solidFill>
                  <a:schemeClr val="tx1"/>
                </a:solidFill>
              </a:rPr>
              <a:t>arrows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b="1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tx1"/>
                </a:solidFill>
              </a:rPr>
              <a:t>linear interpolation </a:t>
            </a:r>
            <a:r>
              <a:rPr lang="en-US" sz="2000" dirty="0">
                <a:solidFill>
                  <a:schemeClr val="tx1"/>
                </a:solidFill>
              </a:rPr>
              <a:t>method was used to remove them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defected area was interpolated using the intensity values from the </a:t>
            </a:r>
            <a:r>
              <a:rPr lang="en-US" sz="2000" b="1" dirty="0">
                <a:solidFill>
                  <a:schemeClr val="tx1"/>
                </a:solidFill>
              </a:rPr>
              <a:t>interpolation line</a:t>
            </a:r>
            <a:endParaRPr 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46197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F8A34AC5-0239-95B8-CCF5-54A443B467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827" y="960620"/>
            <a:ext cx="3102838" cy="507556"/>
          </a:xfrm>
        </p:spPr>
        <p:txBody>
          <a:bodyPr/>
          <a:lstStyle/>
          <a:p>
            <a:r>
              <a:rPr lang="en-US" sz="2400" dirty="0">
                <a:solidFill>
                  <a:schemeClr val="accent1"/>
                </a:solidFill>
              </a:rPr>
              <a:t>Image Registration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A2AC855-C4C6-8AD5-5B13-A85C32D013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9684"/>
          <a:stretch/>
        </p:blipFill>
        <p:spPr>
          <a:xfrm>
            <a:off x="365827" y="1681865"/>
            <a:ext cx="3102838" cy="42386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92D6F7A-D103-57E4-655A-4AB1CE4AC6CA}"/>
              </a:ext>
            </a:extLst>
          </p:cNvPr>
          <p:cNvSpPr txBox="1"/>
          <p:nvPr/>
        </p:nvSpPr>
        <p:spPr>
          <a:xfrm>
            <a:off x="3723588" y="1681865"/>
            <a:ext cx="497735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Register image with respect to t1 and the previous time point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Libraries used: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b="1" dirty="0" err="1">
                <a:solidFill>
                  <a:schemeClr val="tx1"/>
                </a:solidFill>
              </a:rPr>
              <a:t>SimpleElastix</a:t>
            </a:r>
            <a:endParaRPr lang="en-US" sz="2000" b="1" dirty="0">
              <a:solidFill>
                <a:schemeClr val="tx1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tx1"/>
                </a:solidFill>
              </a:rPr>
              <a:t>Cardiac motion estimation </a:t>
            </a:r>
            <a:r>
              <a:rPr lang="en-US" sz="2000" dirty="0">
                <a:solidFill>
                  <a:schemeClr val="tx1"/>
                </a:solidFill>
              </a:rPr>
              <a:t>library by </a:t>
            </a:r>
            <a:r>
              <a:rPr lang="en-US" sz="2000" dirty="0" err="1">
                <a:solidFill>
                  <a:schemeClr val="tx1"/>
                </a:solidFill>
              </a:rPr>
              <a:t>Wiputra</a:t>
            </a:r>
            <a:r>
              <a:rPr lang="en-US" sz="2000" dirty="0">
                <a:solidFill>
                  <a:schemeClr val="tx1"/>
                </a:solidFill>
              </a:rPr>
              <a:t> et al. (2020)[1] [</a:t>
            </a:r>
            <a:r>
              <a:rPr lang="en-US" sz="2000" dirty="0">
                <a:solidFill>
                  <a:schemeClr val="tx1"/>
                </a:solidFill>
                <a:hlinkClick r:id="rId3" action="ppaction://hlinkpres?slideindex=1&amp;slidetitle="/>
              </a:rPr>
              <a:t>https://github.com/WeiXuanChan/motionSegmentation</a:t>
            </a:r>
            <a:r>
              <a:rPr lang="en-US" sz="2000" dirty="0">
                <a:solidFill>
                  <a:schemeClr val="tx1"/>
                </a:solidFill>
              </a:rPr>
              <a:t>]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uses the Fourier b-splines spatiotemporal motion model to fit the deformation fields.</a:t>
            </a:r>
          </a:p>
        </p:txBody>
      </p:sp>
    </p:spTree>
    <p:extLst>
      <p:ext uri="{BB962C8B-B14F-4D97-AF65-F5344CB8AC3E}">
        <p14:creationId xmlns:p14="http://schemas.microsoft.com/office/powerpoint/2010/main" val="18497224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F8A34AC5-0239-95B8-CCF5-54A443B467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825" y="1235657"/>
            <a:ext cx="4771781" cy="507556"/>
          </a:xfrm>
        </p:spPr>
        <p:txBody>
          <a:bodyPr/>
          <a:lstStyle/>
          <a:p>
            <a:r>
              <a:rPr lang="en-US" sz="2400" dirty="0">
                <a:solidFill>
                  <a:schemeClr val="accent1"/>
                </a:solidFill>
              </a:rPr>
              <a:t>Image Segmentation (</a:t>
            </a:r>
            <a:r>
              <a:rPr lang="en-US" sz="2400" dirty="0" err="1">
                <a:solidFill>
                  <a:schemeClr val="accent1"/>
                </a:solidFill>
              </a:rPr>
              <a:t>lazysnap</a:t>
            </a:r>
            <a:r>
              <a:rPr lang="en-US" sz="2400" dirty="0">
                <a:solidFill>
                  <a:schemeClr val="accent1"/>
                </a:solidFill>
              </a:rPr>
              <a:t>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FD08C9D-2C2C-0024-D504-FBE8A1129D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8719"/>
          <a:stretch/>
        </p:blipFill>
        <p:spPr>
          <a:xfrm>
            <a:off x="365825" y="2155213"/>
            <a:ext cx="5638670" cy="328127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4E53CB8-DC4F-704D-BAC5-8E3E79302511}"/>
              </a:ext>
            </a:extLst>
          </p:cNvPr>
          <p:cNvSpPr txBox="1"/>
          <p:nvPr/>
        </p:nvSpPr>
        <p:spPr>
          <a:xfrm>
            <a:off x="5938507" y="2767280"/>
            <a:ext cx="3030718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SG" sz="2000" b="1" dirty="0">
                <a:solidFill>
                  <a:schemeClr val="tx1"/>
                </a:solidFill>
              </a:rPr>
              <a:t>Two</a:t>
            </a:r>
            <a:r>
              <a:rPr lang="en-SG" sz="2000" dirty="0">
                <a:solidFill>
                  <a:schemeClr val="tx1"/>
                </a:solidFill>
              </a:rPr>
              <a:t> time points to segment </a:t>
            </a:r>
          </a:p>
          <a:p>
            <a:pPr marL="914400" lvl="1" indent="-457200">
              <a:buAutoNum type="arabicPeriod"/>
            </a:pPr>
            <a:r>
              <a:rPr lang="en-SG" sz="2000" dirty="0">
                <a:solidFill>
                  <a:schemeClr val="tx1"/>
                </a:solidFill>
              </a:rPr>
              <a:t>End-systolic</a:t>
            </a:r>
          </a:p>
          <a:p>
            <a:pPr marL="914400" lvl="1" indent="-457200">
              <a:buAutoNum type="arabicPeriod"/>
            </a:pPr>
            <a:r>
              <a:rPr lang="en-SG" sz="2000" dirty="0">
                <a:solidFill>
                  <a:schemeClr val="tx1"/>
                </a:solidFill>
              </a:rPr>
              <a:t>End-diastolic</a:t>
            </a:r>
          </a:p>
        </p:txBody>
      </p:sp>
    </p:spTree>
    <p:extLst>
      <p:ext uri="{BB962C8B-B14F-4D97-AF65-F5344CB8AC3E}">
        <p14:creationId xmlns:p14="http://schemas.microsoft.com/office/powerpoint/2010/main" val="17281817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3992300-5905-16C5-9051-FCD528D476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4306" y="861255"/>
            <a:ext cx="7484312" cy="26279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80D1463-B507-597D-2487-FCE5E667B0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2586" y="3567042"/>
            <a:ext cx="7456032" cy="2628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3397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F8A34AC5-0239-95B8-CCF5-54A443B467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960" y="1047122"/>
            <a:ext cx="4771781" cy="507556"/>
          </a:xfrm>
        </p:spPr>
        <p:txBody>
          <a:bodyPr/>
          <a:lstStyle/>
          <a:p>
            <a:r>
              <a:rPr lang="en-US" sz="2400" dirty="0">
                <a:solidFill>
                  <a:schemeClr val="accent1"/>
                </a:solidFill>
              </a:rPr>
              <a:t>3D Reconstruction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C39F846-56DA-62F1-A938-912616AC0735}"/>
              </a:ext>
            </a:extLst>
          </p:cNvPr>
          <p:cNvSpPr txBox="1"/>
          <p:nvPr/>
        </p:nvSpPr>
        <p:spPr>
          <a:xfrm>
            <a:off x="592069" y="1666381"/>
            <a:ext cx="818246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tx1"/>
                </a:solidFill>
              </a:rPr>
              <a:t>vmtk</a:t>
            </a:r>
            <a:r>
              <a:rPr lang="en-US" sz="2000" dirty="0">
                <a:solidFill>
                  <a:schemeClr val="tx1"/>
                </a:solidFill>
              </a:rPr>
              <a:t>(Vascular Modeling Toolkit) was used to generate the 3D masks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Generated 3D masks have artifacts like </a:t>
            </a:r>
            <a:r>
              <a:rPr lang="en-US" sz="2000" dirty="0">
                <a:solidFill>
                  <a:srgbClr val="FF0000"/>
                </a:solidFill>
              </a:rPr>
              <a:t>holes</a:t>
            </a:r>
            <a:r>
              <a:rPr lang="en-US" sz="2000" dirty="0">
                <a:solidFill>
                  <a:schemeClr val="tx1"/>
                </a:solidFill>
              </a:rPr>
              <a:t>, </a:t>
            </a:r>
            <a:r>
              <a:rPr lang="en-US" sz="2000" dirty="0">
                <a:solidFill>
                  <a:srgbClr val="FF0000"/>
                </a:solidFill>
              </a:rPr>
              <a:t>spikes</a:t>
            </a:r>
            <a:r>
              <a:rPr lang="en-US" sz="2000" dirty="0">
                <a:solidFill>
                  <a:schemeClr val="tx1"/>
                </a:solidFill>
              </a:rPr>
              <a:t>, </a:t>
            </a:r>
            <a:r>
              <a:rPr lang="en-US" sz="2000" dirty="0">
                <a:solidFill>
                  <a:srgbClr val="FF0000"/>
                </a:solidFill>
              </a:rPr>
              <a:t>edges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etc</a:t>
            </a:r>
            <a:r>
              <a:rPr lang="en-US" sz="2000" dirty="0">
                <a:solidFill>
                  <a:schemeClr val="tx1"/>
                </a:solidFill>
              </a:rPr>
              <a:t> which was corrected and smoothened using </a:t>
            </a:r>
            <a:r>
              <a:rPr lang="en-US" sz="2000" dirty="0" err="1">
                <a:solidFill>
                  <a:schemeClr val="tx1"/>
                </a:solidFill>
              </a:rPr>
              <a:t>Geomagic</a:t>
            </a:r>
            <a:r>
              <a:rPr lang="en-US" sz="2000" dirty="0">
                <a:solidFill>
                  <a:schemeClr val="tx1"/>
                </a:solidFill>
              </a:rPr>
              <a:t> by an expert.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235DDDF-BFB8-8334-5AFB-BC88529454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524" y="3560403"/>
            <a:ext cx="7666902" cy="2434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0206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8">
            <a:extLst>
              <a:ext uri="{FF2B5EF4-FFF2-40B4-BE49-F238E27FC236}">
                <a16:creationId xmlns:a16="http://schemas.microsoft.com/office/drawing/2014/main" id="{3170C105-0D48-ED7C-4DD9-A8EA5854F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533" y="1065976"/>
            <a:ext cx="4771781" cy="507556"/>
          </a:xfrm>
        </p:spPr>
        <p:txBody>
          <a:bodyPr/>
          <a:lstStyle/>
          <a:p>
            <a:r>
              <a:rPr lang="en-US" sz="2400" dirty="0">
                <a:solidFill>
                  <a:schemeClr val="accent1"/>
                </a:solidFill>
              </a:rPr>
              <a:t>Image-Mask Pair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EB407E-0DC3-ABBC-D7F8-05561DF637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402" y="1832293"/>
            <a:ext cx="8861196" cy="3193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5952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8">
            <a:extLst>
              <a:ext uri="{FF2B5EF4-FFF2-40B4-BE49-F238E27FC236}">
                <a16:creationId xmlns:a16="http://schemas.microsoft.com/office/drawing/2014/main" id="{3170C105-0D48-ED7C-4DD9-A8EA5854F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533" y="1065976"/>
            <a:ext cx="4771781" cy="507556"/>
          </a:xfrm>
        </p:spPr>
        <p:txBody>
          <a:bodyPr/>
          <a:lstStyle/>
          <a:p>
            <a:r>
              <a:rPr lang="en-US" sz="2400" dirty="0">
                <a:solidFill>
                  <a:schemeClr val="accent1"/>
                </a:solidFill>
              </a:rPr>
              <a:t>Image-Mask Pair</a:t>
            </a:r>
          </a:p>
        </p:txBody>
      </p:sp>
      <p:pic>
        <p:nvPicPr>
          <p:cNvPr id="3" name="03Sep2019P2_22weeks_normalLVscale2_Motiontrack_f4_addt0_view_1_v3_fullmodel_INUSE">
            <a:hlinkClick r:id="" action="ppaction://media"/>
            <a:extLst>
              <a:ext uri="{FF2B5EF4-FFF2-40B4-BE49-F238E27FC236}">
                <a16:creationId xmlns:a16="http://schemas.microsoft.com/office/drawing/2014/main" id="{9418A47D-2E07-D91A-B9A2-AD65534F131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05000" y="1668976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695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8">
            <a:extLst>
              <a:ext uri="{FF2B5EF4-FFF2-40B4-BE49-F238E27FC236}">
                <a16:creationId xmlns:a16="http://schemas.microsoft.com/office/drawing/2014/main" id="{4BB22E10-C71C-DFF6-C9CC-4D1497192947}"/>
              </a:ext>
            </a:extLst>
          </p:cNvPr>
          <p:cNvSpPr txBox="1">
            <a:spLocks/>
          </p:cNvSpPr>
          <p:nvPr/>
        </p:nvSpPr>
        <p:spPr>
          <a:xfrm>
            <a:off x="1164174" y="348957"/>
            <a:ext cx="6815651" cy="507556"/>
          </a:xfrm>
          <a:prstGeom prst="rect">
            <a:avLst/>
          </a:prstGeom>
        </p:spPr>
        <p:txBody>
          <a:bodyPr vert="horz" lIns="0" tIns="45720" rIns="0" bIns="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000" b="0" kern="1200">
                <a:solidFill>
                  <a:srgbClr val="003E74"/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 fontAlgn="auto">
              <a:spcAft>
                <a:spcPts val="0"/>
              </a:spcAft>
            </a:pPr>
            <a:r>
              <a:rPr lang="en-US" sz="2800" b="1" dirty="0">
                <a:solidFill>
                  <a:schemeClr val="accent1"/>
                </a:solidFill>
              </a:rPr>
              <a:t>Outline </a:t>
            </a:r>
            <a:endParaRPr lang="en-US" sz="2400" b="1" dirty="0">
              <a:solidFill>
                <a:schemeClr val="accent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76A04E-7A2F-44EE-6864-1901DF7A2F2B}"/>
              </a:ext>
            </a:extLst>
          </p:cNvPr>
          <p:cNvSpPr txBox="1"/>
          <p:nvPr/>
        </p:nvSpPr>
        <p:spPr>
          <a:xfrm>
            <a:off x="558799" y="1280160"/>
            <a:ext cx="82804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 eaLnBrk="1" hangingPunct="1"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 altLang="en-US" dirty="0">
                <a:solidFill>
                  <a:schemeClr val="tx2"/>
                </a:solidFill>
              </a:rPr>
              <a:t>Introduction</a:t>
            </a:r>
          </a:p>
          <a:p>
            <a:pPr marL="457200" indent="-457200" algn="just" eaLnBrk="1" hangingPunct="1"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 altLang="en-US" dirty="0">
                <a:solidFill>
                  <a:schemeClr val="tx2"/>
                </a:solidFill>
              </a:rPr>
              <a:t>State of the Art</a:t>
            </a:r>
          </a:p>
          <a:p>
            <a:pPr marL="457200" indent="-457200" algn="just" eaLnBrk="1" hangingPunct="1"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 altLang="en-US" dirty="0">
                <a:solidFill>
                  <a:schemeClr val="tx2"/>
                </a:solidFill>
              </a:rPr>
              <a:t>Dataset description</a:t>
            </a:r>
          </a:p>
          <a:p>
            <a:pPr marL="457200" indent="-457200" algn="just" eaLnBrk="1" hangingPunct="1"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 altLang="en-US" dirty="0">
                <a:solidFill>
                  <a:schemeClr val="tx2"/>
                </a:solidFill>
              </a:rPr>
              <a:t>Proposed Registration Framework</a:t>
            </a:r>
          </a:p>
          <a:p>
            <a:pPr marL="457200" indent="-457200" algn="just" eaLnBrk="1" hangingPunct="1"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 altLang="en-US" dirty="0">
                <a:solidFill>
                  <a:schemeClr val="tx2"/>
                </a:solidFill>
              </a:rPr>
              <a:t>Results</a:t>
            </a:r>
          </a:p>
          <a:p>
            <a:pPr marL="457200" indent="-457200" algn="just" eaLnBrk="1" hangingPunct="1"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 altLang="en-US" dirty="0">
                <a:solidFill>
                  <a:schemeClr val="tx2"/>
                </a:solidFill>
              </a:rPr>
              <a:t>Conclusion &amp; Future Remarks</a:t>
            </a:r>
          </a:p>
          <a:p>
            <a:pPr marL="457200" indent="-457200" algn="just" eaLnBrk="1" hangingPunct="1"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 altLang="en-US" dirty="0">
                <a:solidFill>
                  <a:schemeClr val="tx2"/>
                </a:solidFill>
              </a:rPr>
              <a:t>References</a:t>
            </a:r>
          </a:p>
          <a:p>
            <a:pPr marL="457200" indent="-457200" algn="just" eaLnBrk="1" hangingPunct="1"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endParaRPr lang="en-US" altLang="en-US" dirty="0">
              <a:solidFill>
                <a:schemeClr val="tx2"/>
              </a:solidFill>
            </a:endParaRPr>
          </a:p>
          <a:p>
            <a:pPr marL="457200" indent="-457200" algn="just" eaLnBrk="1" hangingPunct="1"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endParaRPr lang="en-US" altLang="en-US" dirty="0">
              <a:solidFill>
                <a:schemeClr val="tx2"/>
              </a:solidFill>
            </a:endParaRPr>
          </a:p>
          <a:p>
            <a:pPr marL="457200" indent="-457200" algn="just" eaLnBrk="1" hangingPunct="1"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endParaRPr lang="en-US" alt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57325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363999E-D264-0155-927C-3A8FE3ACF38F}"/>
              </a:ext>
            </a:extLst>
          </p:cNvPr>
          <p:cNvSpPr txBox="1"/>
          <p:nvPr/>
        </p:nvSpPr>
        <p:spPr>
          <a:xfrm>
            <a:off x="3506345" y="599961"/>
            <a:ext cx="362747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800" b="1" dirty="0">
                <a:solidFill>
                  <a:schemeClr val="accent1"/>
                </a:solidFill>
                <a:latin typeface="+mj-lt"/>
              </a:rPr>
              <a:t>Fetal 3D Dataset</a:t>
            </a:r>
            <a:endParaRPr lang="en-GB" sz="2800" b="1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6E82FA0-A27E-4718-CA5E-809DFAE25919}"/>
              </a:ext>
            </a:extLst>
          </p:cNvPr>
          <p:cNvSpPr txBox="1"/>
          <p:nvPr/>
        </p:nvSpPr>
        <p:spPr>
          <a:xfrm>
            <a:off x="3087630" y="1451728"/>
            <a:ext cx="54392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14 Cases (4D with Time)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14BEE18-CC7B-47DB-51BE-7FC6D29EB833}"/>
              </a:ext>
            </a:extLst>
          </p:cNvPr>
          <p:cNvCxnSpPr>
            <a:cxnSpLocks/>
          </p:cNvCxnSpPr>
          <p:nvPr/>
        </p:nvCxnSpPr>
        <p:spPr>
          <a:xfrm flipH="1">
            <a:off x="3704734" y="1913392"/>
            <a:ext cx="1275680" cy="735541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53F2213-9864-2EAE-D40F-C40B2017B2E0}"/>
              </a:ext>
            </a:extLst>
          </p:cNvPr>
          <p:cNvCxnSpPr>
            <a:cxnSpLocks/>
          </p:cNvCxnSpPr>
          <p:nvPr/>
        </p:nvCxnSpPr>
        <p:spPr>
          <a:xfrm>
            <a:off x="5013056" y="1913393"/>
            <a:ext cx="1242767" cy="681787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E95F97A5-6EC7-B949-2B1C-FDE99B2C268E}"/>
              </a:ext>
            </a:extLst>
          </p:cNvPr>
          <p:cNvSpPr txBox="1"/>
          <p:nvPr/>
        </p:nvSpPr>
        <p:spPr>
          <a:xfrm>
            <a:off x="2097383" y="2648933"/>
            <a:ext cx="28374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Train: 10 Cases</a:t>
            </a:r>
          </a:p>
          <a:p>
            <a:r>
              <a:rPr lang="en-US" dirty="0">
                <a:solidFill>
                  <a:schemeClr val="tx1"/>
                </a:solidFill>
              </a:rPr>
              <a:t>    ( 2-H, 8-D)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AA96B8D-32B0-BB67-2CD1-68958CF73CAF}"/>
              </a:ext>
            </a:extLst>
          </p:cNvPr>
          <p:cNvSpPr txBox="1"/>
          <p:nvPr/>
        </p:nvSpPr>
        <p:spPr>
          <a:xfrm>
            <a:off x="5013056" y="2658359"/>
            <a:ext cx="23731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Val : 4 Cases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   ( 2-H, 2-D)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B50A95D-1865-BDC0-085E-575E8603D0E6}"/>
              </a:ext>
            </a:extLst>
          </p:cNvPr>
          <p:cNvSpPr txBox="1"/>
          <p:nvPr/>
        </p:nvSpPr>
        <p:spPr>
          <a:xfrm>
            <a:off x="2142946" y="4033014"/>
            <a:ext cx="28374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381</a:t>
            </a:r>
            <a:r>
              <a:rPr lang="en-US" dirty="0">
                <a:solidFill>
                  <a:schemeClr val="tx1"/>
                </a:solidFill>
              </a:rPr>
              <a:t> 3D Volumes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Pairs of fixed and moving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1EAC6ED-22DC-C4E5-A500-B3E50BB785D0}"/>
              </a:ext>
            </a:extLst>
          </p:cNvPr>
          <p:cNvCxnSpPr>
            <a:cxnSpLocks/>
          </p:cNvCxnSpPr>
          <p:nvPr/>
        </p:nvCxnSpPr>
        <p:spPr>
          <a:xfrm>
            <a:off x="3456239" y="3489356"/>
            <a:ext cx="0" cy="469073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0F809215-B870-FD7A-F1B7-AEC9BBDF1971}"/>
              </a:ext>
            </a:extLst>
          </p:cNvPr>
          <p:cNvSpPr txBox="1"/>
          <p:nvPr/>
        </p:nvSpPr>
        <p:spPr>
          <a:xfrm>
            <a:off x="5013056" y="4033014"/>
            <a:ext cx="28374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123</a:t>
            </a:r>
            <a:r>
              <a:rPr lang="en-US" dirty="0">
                <a:solidFill>
                  <a:schemeClr val="tx1"/>
                </a:solidFill>
              </a:rPr>
              <a:t> 3D Volumes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Pairs of fixed and moving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A036E72-3129-97DF-CDEC-6719BCE866B7}"/>
              </a:ext>
            </a:extLst>
          </p:cNvPr>
          <p:cNvCxnSpPr>
            <a:cxnSpLocks/>
          </p:cNvCxnSpPr>
          <p:nvPr/>
        </p:nvCxnSpPr>
        <p:spPr>
          <a:xfrm>
            <a:off x="6431790" y="3489356"/>
            <a:ext cx="0" cy="469073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22B99A32-4A20-E051-D7C5-64F5F8AD0AB8}"/>
              </a:ext>
            </a:extLst>
          </p:cNvPr>
          <p:cNvSpPr txBox="1"/>
          <p:nvPr/>
        </p:nvSpPr>
        <p:spPr>
          <a:xfrm>
            <a:off x="7133821" y="356874"/>
            <a:ext cx="14334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H: Healthy</a:t>
            </a:r>
          </a:p>
          <a:p>
            <a:r>
              <a:rPr lang="en-US" sz="1600" dirty="0"/>
              <a:t>D: Diseased</a:t>
            </a:r>
          </a:p>
        </p:txBody>
      </p:sp>
    </p:spTree>
    <p:extLst>
      <p:ext uri="{BB962C8B-B14F-4D97-AF65-F5344CB8AC3E}">
        <p14:creationId xmlns:p14="http://schemas.microsoft.com/office/powerpoint/2010/main" val="31311499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363999E-D264-0155-927C-3A8FE3ACF38F}"/>
              </a:ext>
            </a:extLst>
          </p:cNvPr>
          <p:cNvSpPr txBox="1"/>
          <p:nvPr/>
        </p:nvSpPr>
        <p:spPr>
          <a:xfrm>
            <a:off x="3121113" y="418429"/>
            <a:ext cx="362747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800" b="1" dirty="0">
                <a:solidFill>
                  <a:schemeClr val="accent1"/>
                </a:solidFill>
                <a:latin typeface="+mj-lt"/>
              </a:rPr>
              <a:t>CAMUS 2D Dataset</a:t>
            </a:r>
            <a:endParaRPr lang="en-GB" sz="2800" b="1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A6E400-723F-7E65-4021-96E2338FDD10}"/>
              </a:ext>
            </a:extLst>
          </p:cNvPr>
          <p:cNvSpPr txBox="1"/>
          <p:nvPr/>
        </p:nvSpPr>
        <p:spPr>
          <a:xfrm>
            <a:off x="290644" y="1300480"/>
            <a:ext cx="8264891" cy="44935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</a:rPr>
              <a:t>We have also applied our experimental methods on</a:t>
            </a:r>
          </a:p>
          <a:p>
            <a:r>
              <a:rPr lang="en-US" sz="2200" dirty="0">
                <a:solidFill>
                  <a:schemeClr val="tx1"/>
                </a:solidFill>
              </a:rPr>
              <a:t>   a well-known adult </a:t>
            </a:r>
            <a:r>
              <a:rPr lang="en-US" sz="2200" b="1" dirty="0">
                <a:solidFill>
                  <a:schemeClr val="tx1"/>
                </a:solidFill>
              </a:rPr>
              <a:t>2D</a:t>
            </a:r>
            <a:r>
              <a:rPr lang="en-US" sz="2200" dirty="0">
                <a:solidFill>
                  <a:schemeClr val="tx1"/>
                </a:solidFill>
              </a:rPr>
              <a:t> echocardiography dataset.[5]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</a:rPr>
              <a:t>We wanted to compare the performances in </a:t>
            </a:r>
            <a:r>
              <a:rPr lang="en-US" sz="2200" b="1" dirty="0">
                <a:solidFill>
                  <a:schemeClr val="tx1"/>
                </a:solidFill>
              </a:rPr>
              <a:t>2D vs 3D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</a:rPr>
              <a:t>Also in </a:t>
            </a:r>
            <a:r>
              <a:rPr lang="en-US" sz="2200" b="1" dirty="0">
                <a:solidFill>
                  <a:schemeClr val="tx1"/>
                </a:solidFill>
              </a:rPr>
              <a:t>adult vs fetal </a:t>
            </a:r>
            <a:r>
              <a:rPr lang="en-US" sz="2200" dirty="0">
                <a:solidFill>
                  <a:schemeClr val="tx1"/>
                </a:solidFill>
              </a:rPr>
              <a:t>echocardiography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</a:rPr>
              <a:t>CAMUS dataset comprises 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>
              <a:solidFill>
                <a:schemeClr val="tx1"/>
              </a:solidFill>
            </a:endParaRPr>
          </a:p>
          <a:p>
            <a:r>
              <a:rPr lang="en-US" sz="2200" dirty="0">
                <a:solidFill>
                  <a:schemeClr val="tx1"/>
                </a:solidFill>
              </a:rPr>
              <a:t>	</a:t>
            </a:r>
            <a:r>
              <a:rPr lang="en-US" sz="2200" dirty="0" err="1">
                <a:solidFill>
                  <a:schemeClr val="tx1"/>
                </a:solidFill>
              </a:rPr>
              <a:t>i</a:t>
            </a:r>
            <a:r>
              <a:rPr lang="en-US" sz="2200" dirty="0">
                <a:solidFill>
                  <a:schemeClr val="tx1"/>
                </a:solidFill>
              </a:rPr>
              <a:t>) a training set of </a:t>
            </a:r>
            <a:r>
              <a:rPr lang="en-US" sz="2200" b="1" dirty="0">
                <a:solidFill>
                  <a:schemeClr val="tx1"/>
                </a:solidFill>
              </a:rPr>
              <a:t>450</a:t>
            </a:r>
            <a:r>
              <a:rPr lang="en-US" sz="2200" dirty="0">
                <a:solidFill>
                  <a:schemeClr val="tx1"/>
                </a:solidFill>
              </a:rPr>
              <a:t> patients along with the </a:t>
            </a:r>
          </a:p>
          <a:p>
            <a:r>
              <a:rPr lang="en-US" sz="2200" dirty="0">
                <a:solidFill>
                  <a:schemeClr val="tx1"/>
                </a:solidFill>
              </a:rPr>
              <a:t>	corresponding manual references; </a:t>
            </a:r>
          </a:p>
          <a:p>
            <a:endParaRPr lang="en-US" sz="2200" dirty="0">
              <a:solidFill>
                <a:schemeClr val="tx1"/>
              </a:solidFill>
            </a:endParaRPr>
          </a:p>
          <a:p>
            <a:r>
              <a:rPr lang="en-US" sz="2200" dirty="0">
                <a:solidFill>
                  <a:schemeClr val="tx1"/>
                </a:solidFill>
              </a:rPr>
              <a:t>	ii) a testing set composed of </a:t>
            </a:r>
            <a:r>
              <a:rPr lang="en-US" sz="2200" b="1" dirty="0">
                <a:solidFill>
                  <a:schemeClr val="tx1"/>
                </a:solidFill>
              </a:rPr>
              <a:t>50</a:t>
            </a:r>
            <a:r>
              <a:rPr lang="en-US" sz="2200" dirty="0">
                <a:solidFill>
                  <a:schemeClr val="tx1"/>
                </a:solidFill>
              </a:rPr>
              <a:t> new patients.</a:t>
            </a:r>
          </a:p>
        </p:txBody>
      </p:sp>
    </p:spTree>
    <p:extLst>
      <p:ext uri="{BB962C8B-B14F-4D97-AF65-F5344CB8AC3E}">
        <p14:creationId xmlns:p14="http://schemas.microsoft.com/office/powerpoint/2010/main" val="10507794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001DA6C7-81E1-11C9-023C-224AC430DB65}"/>
              </a:ext>
            </a:extLst>
          </p:cNvPr>
          <p:cNvSpPr txBox="1"/>
          <p:nvPr/>
        </p:nvSpPr>
        <p:spPr>
          <a:xfrm>
            <a:off x="678027" y="2844225"/>
            <a:ext cx="79576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Proposed registration Framework</a:t>
            </a:r>
            <a:endParaRPr lang="en-GB" sz="3200" b="1" dirty="0"/>
          </a:p>
        </p:txBody>
      </p:sp>
    </p:spTree>
    <p:extLst>
      <p:ext uri="{BB962C8B-B14F-4D97-AF65-F5344CB8AC3E}">
        <p14:creationId xmlns:p14="http://schemas.microsoft.com/office/powerpoint/2010/main" val="38355283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B0DEDD19-2B08-1602-5317-D7E8AE7389B2}"/>
              </a:ext>
            </a:extLst>
          </p:cNvPr>
          <p:cNvSpPr txBox="1"/>
          <p:nvPr/>
        </p:nvSpPr>
        <p:spPr>
          <a:xfrm>
            <a:off x="1142999" y="1167071"/>
            <a:ext cx="6857999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300" dirty="0">
                <a:highlight>
                  <a:srgbClr val="FFFF00"/>
                </a:highlight>
              </a:rPr>
              <a:t>(1) Proposed Residual Segmentation branch </a:t>
            </a:r>
            <a:endParaRPr lang="en-GB" sz="2300" dirty="0">
              <a:highlight>
                <a:srgbClr val="FFFF00"/>
              </a:highlight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C22A2F2-42E6-94E4-771E-28F00A8AC492}"/>
              </a:ext>
            </a:extLst>
          </p:cNvPr>
          <p:cNvSpPr txBox="1"/>
          <p:nvPr/>
        </p:nvSpPr>
        <p:spPr>
          <a:xfrm>
            <a:off x="111967" y="4781053"/>
            <a:ext cx="9032033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/>
              <a:t>Based on the traditional </a:t>
            </a:r>
            <a:r>
              <a:rPr lang="en-US" sz="1400" b="1" dirty="0"/>
              <a:t>UNET</a:t>
            </a:r>
            <a:r>
              <a:rPr lang="en-US" sz="1400" dirty="0"/>
              <a:t> architecture with skip connections. (Input Image: 256*256*32)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GB" sz="14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sz="1400" dirty="0"/>
              <a:t>The conventional path cannot degrade the features’ quality as a non-zero regularizing path will skip over them. On the other hand, the direct skipping of the non-zero regularizing path cannot hamper the performance as it has been added to the conventional path's learned features.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07CD1FA-D182-AE3B-6F93-1A689B154EC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1760636"/>
            <a:ext cx="9144000" cy="2880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815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B0DEDD19-2B08-1602-5317-D7E8AE7389B2}"/>
              </a:ext>
            </a:extLst>
          </p:cNvPr>
          <p:cNvSpPr txBox="1"/>
          <p:nvPr/>
        </p:nvSpPr>
        <p:spPr>
          <a:xfrm>
            <a:off x="0" y="1214712"/>
            <a:ext cx="91440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200" dirty="0">
                <a:highlight>
                  <a:srgbClr val="FFFF00"/>
                </a:highlight>
              </a:rPr>
              <a:t>(2) Multi-class Anatomically Constrained and multi-scale registration</a:t>
            </a:r>
            <a:endParaRPr lang="en-GB" sz="2200" dirty="0">
              <a:highlight>
                <a:srgbClr val="FFFF00"/>
              </a:highlight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2E4CB55-9606-3E62-404F-395434FE77B1}"/>
              </a:ext>
            </a:extLst>
          </p:cNvPr>
          <p:cNvSpPr txBox="1"/>
          <p:nvPr/>
        </p:nvSpPr>
        <p:spPr>
          <a:xfrm>
            <a:off x="0" y="2065875"/>
            <a:ext cx="9051580" cy="44336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1800" b="1" dirty="0"/>
              <a:t>The proposed registration method has the following integral parts: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sz="1800" dirty="0"/>
              <a:t>Local and global </a:t>
            </a:r>
            <a:r>
              <a:rPr lang="en-US" sz="1800" dirty="0">
                <a:solidFill>
                  <a:schemeClr val="tx1"/>
                </a:solidFill>
              </a:rPr>
              <a:t>anatomical constraints using variational autoencoders</a:t>
            </a:r>
          </a:p>
          <a:p>
            <a:pPr>
              <a:lnSpc>
                <a:spcPct val="200000"/>
              </a:lnSpc>
            </a:pPr>
            <a:r>
              <a:rPr lang="en-US" sz="1800" dirty="0"/>
              <a:t>2. </a:t>
            </a:r>
            <a:r>
              <a:rPr lang="en-US" sz="1800" dirty="0">
                <a:solidFill>
                  <a:schemeClr val="tx1"/>
                </a:solidFill>
              </a:rPr>
              <a:t>Adversarial learning </a:t>
            </a:r>
            <a:r>
              <a:rPr lang="en-US" sz="1800" dirty="0"/>
              <a:t>as like zero-sum game theory (one agent's gain is </a:t>
            </a:r>
          </a:p>
          <a:p>
            <a:pPr>
              <a:lnSpc>
                <a:spcPct val="200000"/>
              </a:lnSpc>
            </a:pPr>
            <a:r>
              <a:rPr lang="en-US" sz="1800" dirty="0"/>
              <a:t>    another agent's loss), where the discriminator is used to classify moved </a:t>
            </a:r>
          </a:p>
          <a:p>
            <a:pPr>
              <a:lnSpc>
                <a:spcPct val="200000"/>
              </a:lnSpc>
            </a:pPr>
            <a:r>
              <a:rPr lang="en-US" sz="1800" dirty="0"/>
              <a:t>    and fixed images</a:t>
            </a:r>
          </a:p>
          <a:p>
            <a:pPr>
              <a:lnSpc>
                <a:spcPct val="200000"/>
              </a:lnSpc>
            </a:pPr>
            <a:r>
              <a:rPr lang="en-US" sz="1800" dirty="0">
                <a:solidFill>
                  <a:schemeClr val="tx1"/>
                </a:solidFill>
              </a:rPr>
              <a:t>3. Multi-scale </a:t>
            </a:r>
            <a:r>
              <a:rPr lang="en-US" sz="1800" dirty="0"/>
              <a:t>(multi-resolution) training, where trained parameters in lower</a:t>
            </a:r>
          </a:p>
          <a:p>
            <a:pPr>
              <a:lnSpc>
                <a:spcPct val="200000"/>
              </a:lnSpc>
            </a:pPr>
            <a:r>
              <a:rPr lang="en-US" sz="1800" dirty="0"/>
              <a:t>    scale are used to initialize the higher scale training (Future works for 3D)</a:t>
            </a:r>
          </a:p>
          <a:p>
            <a:pPr>
              <a:lnSpc>
                <a:spcPct val="200000"/>
              </a:lnSpc>
            </a:pPr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13141097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28ED250-F0D6-997B-7162-E3680FB00470}"/>
              </a:ext>
            </a:extLst>
          </p:cNvPr>
          <p:cNvSpPr/>
          <p:nvPr/>
        </p:nvSpPr>
        <p:spPr>
          <a:xfrm>
            <a:off x="482824" y="4665829"/>
            <a:ext cx="4996206" cy="1696288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B542130C-A310-8656-60C8-E72728D59ED2}"/>
              </a:ext>
            </a:extLst>
          </p:cNvPr>
          <p:cNvSpPr txBox="1"/>
          <p:nvPr/>
        </p:nvSpPr>
        <p:spPr>
          <a:xfrm>
            <a:off x="471339" y="4144026"/>
            <a:ext cx="85406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Typical unsupervised Registration without considering anatomy.</a:t>
            </a:r>
            <a:endParaRPr lang="en-GB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6E2ADF6-D457-994A-E449-CD4590EBA7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716" y="1260376"/>
            <a:ext cx="7805395" cy="2916644"/>
          </a:xfrm>
          <a:prstGeom prst="rect">
            <a:avLst/>
          </a:prstGeom>
        </p:spPr>
      </p:pic>
      <p:sp>
        <p:nvSpPr>
          <p:cNvPr id="4" name="Title 8">
            <a:extLst>
              <a:ext uri="{FF2B5EF4-FFF2-40B4-BE49-F238E27FC236}">
                <a16:creationId xmlns:a16="http://schemas.microsoft.com/office/drawing/2014/main" id="{4CF313A7-F7E6-B988-1C8A-8086EFBBA3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6109" y="264011"/>
            <a:ext cx="4771781" cy="507556"/>
          </a:xfrm>
        </p:spPr>
        <p:txBody>
          <a:bodyPr/>
          <a:lstStyle/>
          <a:p>
            <a:pPr algn="ctr"/>
            <a:r>
              <a:rPr lang="en-US" sz="2400" b="1" dirty="0">
                <a:solidFill>
                  <a:schemeClr val="accent1"/>
                </a:solidFill>
              </a:rPr>
              <a:t>Vanilla-DLIR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7747D46-9B54-AF7D-3598-28FE660F617B}"/>
                  </a:ext>
                </a:extLst>
              </p:cNvPr>
              <p:cNvSpPr txBox="1"/>
              <p:nvPr/>
            </p:nvSpPr>
            <p:spPr>
              <a:xfrm>
                <a:off x="141400" y="4803615"/>
                <a:ext cx="5679055" cy="18466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>
                  <a:lnSpc>
                    <a:spcPts val="1200"/>
                  </a:lnSpc>
                  <a:spcBef>
                    <a:spcPts val="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solidFill>
                                <a:schemeClr val="tx1"/>
                              </a:solidFill>
                              <a:effectLst/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effectLst/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chemeClr val="tx1"/>
                              </a:solidFill>
                              <a:effectLst/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𝑢𝑠</m:t>
                          </m:r>
                        </m:sub>
                      </m:sSub>
                      <m:r>
                        <a:rPr lang="en-US" sz="1800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sz="1800" i="1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𝑓</m:t>
                      </m:r>
                      <m:r>
                        <a:rPr lang="en-US" sz="1800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en-US" sz="1800" i="1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𝑚</m:t>
                      </m:r>
                      <m:r>
                        <a:rPr lang="en-US" sz="1800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en-US" sz="1800" i="1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𝑑</m:t>
                      </m:r>
                      <m:r>
                        <a:rPr lang="en-US" sz="1800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)=</m:t>
                      </m:r>
                      <m:sSub>
                        <m:sSub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effectLst/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effectLst/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ℒ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sz="1800">
                              <a:solidFill>
                                <a:schemeClr val="tx1"/>
                              </a:solidFill>
                              <a:effectLst/>
                              <a:highlight>
                                <a:srgbClr val="FFFF00"/>
                              </a:highlight>
                              <a:latin typeface="Georgia" panose="02040502050405020303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sim</m:t>
                          </m:r>
                          <m:r>
                            <m:rPr>
                              <m:nor/>
                            </m:rPr>
                            <a:rPr lang="en-US" sz="1800" i="1">
                              <a:solidFill>
                                <a:schemeClr val="tx1"/>
                              </a:solidFill>
                              <a:effectLst/>
                              <a:highlight>
                                <a:srgbClr val="FFFF00"/>
                              </a:highlight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1800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sz="1800" i="1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𝑓</m:t>
                      </m:r>
                      <m:r>
                        <a:rPr lang="en-US" sz="1800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en-US" sz="1800" i="1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𝑚</m:t>
                      </m:r>
                      <m:r>
                        <a:rPr lang="en-US" sz="1800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∘</m:t>
                      </m:r>
                      <m:r>
                        <a:rPr lang="en-US" sz="1800" i="1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𝑑</m:t>
                      </m:r>
                      <m:r>
                        <a:rPr lang="en-US" sz="1800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)+</m:t>
                      </m:r>
                      <m:r>
                        <a:rPr lang="en-US" sz="1800" i="1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𝜆</m:t>
                      </m:r>
                      <m:sSub>
                        <m:sSub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effectLst/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effectLst/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ℒ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sz="1800">
                              <a:solidFill>
                                <a:schemeClr val="tx1"/>
                              </a:solidFill>
                              <a:effectLst/>
                              <a:highlight>
                                <a:srgbClr val="FFFF00"/>
                              </a:highlight>
                              <a:latin typeface="Georgia" panose="02040502050405020303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smooth</m:t>
                          </m:r>
                          <m:r>
                            <m:rPr>
                              <m:nor/>
                            </m:rPr>
                            <a:rPr lang="en-US" sz="1800" i="1">
                              <a:solidFill>
                                <a:schemeClr val="tx1"/>
                              </a:solidFill>
                              <a:effectLst/>
                              <a:highlight>
                                <a:srgbClr val="FFFF00"/>
                              </a:highlight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1800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sz="1800" i="1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𝑑</m:t>
                      </m:r>
                      <m:r>
                        <a:rPr lang="en-US" sz="1800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sz="1800" dirty="0">
                  <a:solidFill>
                    <a:schemeClr val="tx1"/>
                  </a:solidFill>
                  <a:effectLst/>
                  <a:latin typeface="Georgia" panose="02040502050405020303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marR="0">
                  <a:lnSpc>
                    <a:spcPts val="1200"/>
                  </a:lnSpc>
                  <a:spcBef>
                    <a:spcPts val="0"/>
                  </a:spcBef>
                  <a:spcAft>
                    <a:spcPts val="1200"/>
                  </a:spcAft>
                </a:pPr>
                <a:endParaRPr lang="en-US" sz="1400" i="1" dirty="0">
                  <a:solidFill>
                    <a:schemeClr val="tx1"/>
                  </a:solidFill>
                  <a:latin typeface="Cambria Math" panose="020405030504060302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marR="0">
                  <a:lnSpc>
                    <a:spcPts val="1200"/>
                  </a:lnSpc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140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	</a:t>
                </a:r>
                <a:r>
                  <a:rPr lang="en-US" sz="1400" dirty="0">
                    <a:solidFill>
                      <a:schemeClr val="tx1"/>
                    </a:solidFill>
                    <a:ea typeface="Calibri" panose="020F0502020204030204" pitchFamily="34" charset="0"/>
                    <a:cs typeface="Times New Roman" panose="02020603050405020304" pitchFamily="18" charset="0"/>
                  </a:rPr>
                  <a:t>MI</a:t>
                </a:r>
                <a14:m>
                  <m:oMath xmlns:m="http://schemas.openxmlformats.org/officeDocument/2006/math">
                    <m:r>
                      <a:rPr lang="en-US" sz="14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en-US" sz="14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𝑥</m:t>
                        </m:r>
                      </m:sub>
                    </m:sSub>
                    <m:r>
                      <a:rPr lang="en-US" sz="14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;</m:t>
                    </m:r>
                    <m:sSub>
                      <m:sSubPr>
                        <m:ctrlPr>
                          <a:rPr lang="en-US" sz="14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𝑦</m:t>
                        </m:r>
                      </m:sub>
                    </m:sSub>
                    <m:r>
                      <a:rPr lang="en-US" sz="14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)=</m:t>
                    </m:r>
                    <m:nary>
                      <m:naryPr>
                        <m:chr m:val="∑"/>
                        <m:limLoc m:val="undOvr"/>
                        <m:grow m:val="on"/>
                        <m:supHide m:val="on"/>
                        <m:ctrlPr>
                          <a:rPr lang="en-US" sz="14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a:rPr lang="en-US" sz="14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𝑥</m:t>
                        </m:r>
                        <m:r>
                          <a:rPr lang="en-US" sz="14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∈</m:t>
                        </m:r>
                        <m:r>
                          <a:rPr lang="en-US" sz="14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𝑋</m:t>
                        </m:r>
                      </m:sub>
                      <m:sup/>
                      <m:e>
                        <m:r>
                          <a:rPr lang="en-US" sz="14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 </m:t>
                        </m:r>
                      </m:e>
                    </m:nary>
                    <m:nary>
                      <m:naryPr>
                        <m:chr m:val="∑"/>
                        <m:limLoc m:val="undOvr"/>
                        <m:grow m:val="on"/>
                        <m:supHide m:val="on"/>
                        <m:ctrlPr>
                          <a:rPr lang="en-US" sz="14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a:rPr lang="en-US" sz="14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𝑦</m:t>
                        </m:r>
                        <m:r>
                          <a:rPr lang="en-US" sz="14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∈</m:t>
                        </m:r>
                        <m:r>
                          <a:rPr lang="en-US" sz="14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𝑌</m:t>
                        </m:r>
                      </m:sub>
                      <m:sup/>
                      <m:e>
                        <m:r>
                          <a:rPr lang="en-US" sz="14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 </m:t>
                        </m:r>
                      </m:e>
                    </m:nary>
                    <m:r>
                      <a:rPr lang="en-US" sz="14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𝑃</m:t>
                    </m:r>
                    <m:r>
                      <a:rPr lang="en-US" sz="14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en-US" sz="14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𝑥</m:t>
                        </m:r>
                      </m:sub>
                    </m:sSub>
                    <m:r>
                      <a:rPr lang="en-US" sz="14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sz="14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𝑦</m:t>
                        </m:r>
                      </m:sub>
                    </m:sSub>
                    <m:r>
                      <a:rPr lang="en-US" sz="14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)</m:t>
                    </m:r>
                    <m:sSub>
                      <m:sSubPr>
                        <m:ctrlPr>
                          <a:rPr lang="en-US" sz="14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4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log</m:t>
                        </m:r>
                      </m:e>
                      <m:sub>
                        <m:r>
                          <a:rPr lang="en-US" sz="14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sz="14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⁡</m:t>
                    </m:r>
                    <m:d>
                      <m:dPr>
                        <m:ctrlPr>
                          <a:rPr lang="en-US" sz="14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14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sz="14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𝑃</m:t>
                            </m:r>
                            <m:r>
                              <a:rPr lang="en-US" sz="140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14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sz="14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en-US" sz="140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14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sz="14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en-US" sz="140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a:rPr lang="en-US" sz="14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𝑃</m:t>
                            </m:r>
                            <m:r>
                              <a:rPr lang="en-US" sz="140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14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sz="14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en-US" sz="140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  <m:r>
                              <a:rPr lang="en-US" sz="14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𝑃</m:t>
                            </m:r>
                            <m:r>
                              <a:rPr lang="en-US" sz="140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14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sz="14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en-US" sz="140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den>
                        </m:f>
                      </m:e>
                    </m:d>
                  </m:oMath>
                </a14:m>
                <a:endParaRPr lang="en-US" sz="1400" dirty="0">
                  <a:solidFill>
                    <a:schemeClr val="tx1"/>
                  </a:solidFill>
                  <a:effectLst/>
                  <a:latin typeface="Georgia" panose="02040502050405020303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marR="0">
                  <a:lnSpc>
                    <a:spcPts val="1200"/>
                  </a:lnSpc>
                  <a:spcBef>
                    <a:spcPts val="0"/>
                  </a:spcBef>
                  <a:spcAft>
                    <a:spcPts val="1200"/>
                  </a:spcAft>
                </a:pPr>
                <a:endParaRPr lang="en-US" sz="1800" i="1" dirty="0">
                  <a:solidFill>
                    <a:schemeClr val="tx1"/>
                  </a:solidFill>
                  <a:effectLst/>
                  <a:latin typeface="Cambria Math" panose="020405030504060302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marR="0">
                  <a:lnSpc>
                    <a:spcPts val="1200"/>
                  </a:lnSpc>
                  <a:spcBef>
                    <a:spcPts val="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ℒ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sz="1600">
                              <a:solidFill>
                                <a:schemeClr val="tx1"/>
                              </a:solidFill>
                              <a:effectLst/>
                              <a:latin typeface="Georgia" panose="02040502050405020303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smooth</m:t>
                          </m:r>
                          <m:r>
                            <m:rPr>
                              <m:nor/>
                            </m:rPr>
                            <a:rPr lang="en-US" sz="1600" i="1">
                              <a:solidFill>
                                <a:schemeClr val="tx1"/>
                              </a:solidFill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160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𝑑</m:t>
                      </m:r>
                      <m:r>
                        <a:rPr lang="en-US" sz="160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)=</m:t>
                      </m:r>
                      <m:nary>
                        <m:naryPr>
                          <m:chr m:val="∑"/>
                          <m:limLoc m:val="undOvr"/>
                          <m:grow m:val="on"/>
                          <m:supHide m:val="on"/>
                          <m:ctrlPr>
                            <a:rPr lang="en-US" sz="16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en-US" sz="1600" b="1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𝐝</m:t>
                          </m:r>
                          <m:r>
                            <a:rPr lang="en-US" sz="16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∈</m:t>
                          </m:r>
                          <m:r>
                            <a:rPr lang="en-US" sz="16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𝐷</m:t>
                          </m:r>
                        </m:sub>
                        <m:sup/>
                        <m:e>
                          <m:r>
                            <a:rPr lang="en-US" sz="16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 </m:t>
                          </m:r>
                        </m:e>
                      </m:nary>
                      <m:r>
                        <a:rPr lang="en-US" sz="160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∥</m:t>
                      </m:r>
                      <m:r>
                        <m:rPr>
                          <m:sty m:val="p"/>
                        </m:rPr>
                        <a:rPr lang="en-US" sz="160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∇</m:t>
                      </m:r>
                      <m:r>
                        <a:rPr lang="en-US" sz="1600" b="1" i="1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𝐮</m:t>
                      </m:r>
                      <m:r>
                        <a:rPr lang="en-US" sz="160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d</m:t>
                      </m:r>
                      <m:r>
                        <a:rPr lang="en-US" sz="160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)</m:t>
                      </m:r>
                      <m:sSup>
                        <m:sSupPr>
                          <m:ctrlPr>
                            <a:rPr lang="en-US" sz="16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16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∥</m:t>
                          </m:r>
                        </m:e>
                        <m:sup>
                          <m:r>
                            <a:rPr lang="en-US" sz="16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1100" dirty="0">
                  <a:solidFill>
                    <a:schemeClr val="tx1"/>
                  </a:solidFill>
                  <a:effectLst/>
                  <a:latin typeface="Georgia" panose="02040502050405020303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7747D46-9B54-AF7D-3598-28FE660F61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400" y="4803615"/>
                <a:ext cx="5679055" cy="1846659"/>
              </a:xfrm>
              <a:prstGeom prst="rect">
                <a:avLst/>
              </a:prstGeom>
              <a:blipFill>
                <a:blip r:embed="rId4"/>
                <a:stretch>
                  <a:fillRect t="-3960" b="-491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C8F45C13-9D5B-0572-0668-E4E537A2B167}"/>
              </a:ext>
            </a:extLst>
          </p:cNvPr>
          <p:cNvSpPr txBox="1"/>
          <p:nvPr/>
        </p:nvSpPr>
        <p:spPr>
          <a:xfrm>
            <a:off x="5599520" y="4714598"/>
            <a:ext cx="320511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The </a:t>
            </a:r>
            <a:r>
              <a:rPr lang="en-US" sz="1800" b="1" dirty="0">
                <a:solidFill>
                  <a:schemeClr val="tx1"/>
                </a:solidFill>
              </a:rPr>
              <a:t>unsupervised loss</a:t>
            </a:r>
            <a:r>
              <a:rPr lang="en-US" sz="1800" dirty="0">
                <a:solidFill>
                  <a:schemeClr val="tx1"/>
                </a:solidFill>
              </a:rPr>
              <a:t> can be derived using MI loss and binding energy regularization loss</a:t>
            </a:r>
          </a:p>
        </p:txBody>
      </p:sp>
    </p:spTree>
    <p:extLst>
      <p:ext uri="{BB962C8B-B14F-4D97-AF65-F5344CB8AC3E}">
        <p14:creationId xmlns:p14="http://schemas.microsoft.com/office/powerpoint/2010/main" val="28731142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70685186-178D-DF51-BFDD-819682A9A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22" y="927524"/>
            <a:ext cx="8945756" cy="595928"/>
          </a:xfrm>
        </p:spPr>
        <p:txBody>
          <a:bodyPr>
            <a:noAutofit/>
          </a:bodyPr>
          <a:lstStyle/>
          <a:p>
            <a:pPr algn="ctr"/>
            <a:r>
              <a:rPr lang="en-US" sz="2000" b="1" dirty="0"/>
              <a:t>Results on Fetal Dataset (3D) – Longitudinal Registration </a:t>
            </a:r>
            <a:endParaRPr lang="en-GB" sz="2000" b="1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0FCD0A4-E3D9-ABE3-9788-4B0E502159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15895"/>
            <a:ext cx="9144000" cy="2136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A9BA227-CF5E-6BD8-6A25-0A0647B2B0E1}"/>
              </a:ext>
            </a:extLst>
          </p:cNvPr>
          <p:cNvSpPr txBox="1"/>
          <p:nvPr/>
        </p:nvSpPr>
        <p:spPr>
          <a:xfrm>
            <a:off x="820572" y="3845113"/>
            <a:ext cx="8323428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0" i="0" dirty="0" err="1">
                <a:solidFill>
                  <a:srgbClr val="212121"/>
                </a:solidFill>
                <a:effectLst/>
                <a:ea typeface="Verdana" panose="020B0604030504040204" pitchFamily="34" charset="0"/>
              </a:rPr>
              <a:t>MSEMetric</a:t>
            </a:r>
            <a:r>
              <a:rPr lang="en-US" sz="2000" b="0" i="0" dirty="0">
                <a:solidFill>
                  <a:srgbClr val="212121"/>
                </a:solidFill>
                <a:effectLst/>
                <a:ea typeface="Verdana" panose="020B0604030504040204" pitchFamily="34" charset="0"/>
              </a:rPr>
              <a:t> W/O registration = 0.00377</a:t>
            </a:r>
          </a:p>
          <a:p>
            <a:r>
              <a:rPr lang="en-US" sz="2000" b="0" i="0" dirty="0" err="1">
                <a:solidFill>
                  <a:srgbClr val="212121"/>
                </a:solidFill>
                <a:effectLst/>
                <a:ea typeface="Verdana" panose="020B0604030504040204" pitchFamily="34" charset="0"/>
              </a:rPr>
              <a:t>MSEMetric</a:t>
            </a:r>
            <a:r>
              <a:rPr lang="en-US" sz="2000" b="0" i="0" dirty="0">
                <a:solidFill>
                  <a:srgbClr val="212121"/>
                </a:solidFill>
                <a:effectLst/>
                <a:ea typeface="Verdana" panose="020B0604030504040204" pitchFamily="34" charset="0"/>
              </a:rPr>
              <a:t> W/ registration = 0.00296</a:t>
            </a:r>
          </a:p>
          <a:p>
            <a:endParaRPr lang="en-US" sz="2000" dirty="0">
              <a:solidFill>
                <a:srgbClr val="212121"/>
              </a:solidFill>
              <a:ea typeface="Verdana" panose="020B0604030504040204" pitchFamily="34" charset="0"/>
            </a:endParaRPr>
          </a:p>
          <a:p>
            <a:r>
              <a:rPr lang="en-US" sz="2000" b="0" i="0" dirty="0">
                <a:solidFill>
                  <a:srgbClr val="212121"/>
                </a:solidFill>
                <a:effectLst/>
                <a:ea typeface="Verdana" panose="020B0604030504040204" pitchFamily="34" charset="0"/>
              </a:rPr>
              <a:t>				        </a:t>
            </a:r>
            <a:r>
              <a:rPr lang="en-US" sz="2000" dirty="0">
                <a:solidFill>
                  <a:srgbClr val="212121"/>
                </a:solidFill>
                <a:ea typeface="Verdana" panose="020B0604030504040204" pitchFamily="34" charset="0"/>
              </a:rPr>
              <a:t>BG        LV         Myo</a:t>
            </a:r>
            <a:endParaRPr lang="en-US" sz="2000" b="0" i="0" dirty="0">
              <a:solidFill>
                <a:srgbClr val="212121"/>
              </a:solidFill>
              <a:effectLst/>
              <a:ea typeface="Verdana" panose="020B0604030504040204" pitchFamily="34" charset="0"/>
            </a:endParaRPr>
          </a:p>
          <a:p>
            <a:r>
              <a:rPr lang="en-US" sz="2000" b="0" i="0" dirty="0">
                <a:solidFill>
                  <a:srgbClr val="212121"/>
                </a:solidFill>
                <a:effectLst/>
                <a:ea typeface="Verdana" panose="020B0604030504040204" pitchFamily="34" charset="0"/>
              </a:rPr>
              <a:t>Mean dice W/O registration = [0.99093 0.78917 0.72605] </a:t>
            </a:r>
          </a:p>
          <a:p>
            <a:r>
              <a:rPr lang="en-US" sz="2000" b="0" i="0" dirty="0">
                <a:solidFill>
                  <a:srgbClr val="212121"/>
                </a:solidFill>
                <a:effectLst/>
                <a:ea typeface="Verdana" panose="020B0604030504040204" pitchFamily="34" charset="0"/>
              </a:rPr>
              <a:t>Mean dice W/ registration = [0.98699 0.70087 0.58543]</a:t>
            </a:r>
            <a:endParaRPr lang="en-US" sz="2000" dirty="0">
              <a:ea typeface="Verdana" panose="020B0604030504040204" pitchFamily="34" charset="0"/>
            </a:endParaRPr>
          </a:p>
        </p:txBody>
      </p:sp>
      <p:sp>
        <p:nvSpPr>
          <p:cNvPr id="5" name="Title 8">
            <a:extLst>
              <a:ext uri="{FF2B5EF4-FFF2-40B4-BE49-F238E27FC236}">
                <a16:creationId xmlns:a16="http://schemas.microsoft.com/office/drawing/2014/main" id="{3182F9DD-F7EA-BFBC-2D82-48F0A8A65732}"/>
              </a:ext>
            </a:extLst>
          </p:cNvPr>
          <p:cNvSpPr txBox="1">
            <a:spLocks/>
          </p:cNvSpPr>
          <p:nvPr/>
        </p:nvSpPr>
        <p:spPr>
          <a:xfrm>
            <a:off x="2186109" y="264011"/>
            <a:ext cx="4771781" cy="507556"/>
          </a:xfrm>
          <a:prstGeom prst="rect">
            <a:avLst/>
          </a:prstGeom>
        </p:spPr>
        <p:txBody>
          <a:bodyPr vert="horz" lIns="0" tIns="45720" rIns="0" bIns="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000" b="0" kern="1200">
                <a:solidFill>
                  <a:srgbClr val="003E74"/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 fontAlgn="auto">
              <a:spcAft>
                <a:spcPts val="0"/>
              </a:spcAft>
            </a:pPr>
            <a:r>
              <a:rPr lang="en-US" sz="2400" b="1">
                <a:solidFill>
                  <a:schemeClr val="accent1"/>
                </a:solidFill>
              </a:rPr>
              <a:t>Vanilla-DLIR</a:t>
            </a:r>
            <a:endParaRPr lang="en-US" sz="24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64638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6CD24CE-19B8-05F0-5BAE-78C4A00023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68983" y="1034640"/>
            <a:ext cx="10515600" cy="595928"/>
          </a:xfrm>
        </p:spPr>
        <p:txBody>
          <a:bodyPr>
            <a:noAutofit/>
          </a:bodyPr>
          <a:lstStyle/>
          <a:p>
            <a:pPr algn="ctr"/>
            <a:r>
              <a:rPr lang="en-US" sz="2000" b="1" dirty="0"/>
              <a:t>Results on CAMUS Dataset (2D) - Longitudinal Registration </a:t>
            </a:r>
            <a:endParaRPr lang="en-GB" sz="20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6DEC6F6-E743-A186-F96F-F556D1D78E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73057"/>
            <a:ext cx="9144000" cy="229025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D1F347E-2B38-B4E9-6E5A-A3A1D20F28C8}"/>
              </a:ext>
            </a:extLst>
          </p:cNvPr>
          <p:cNvSpPr txBox="1"/>
          <p:nvPr/>
        </p:nvSpPr>
        <p:spPr>
          <a:xfrm>
            <a:off x="961534" y="3863311"/>
            <a:ext cx="7814821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0" i="0" dirty="0" err="1">
                <a:solidFill>
                  <a:srgbClr val="212121"/>
                </a:solidFill>
                <a:effectLst/>
                <a:ea typeface="Verdana" panose="020B0604030504040204" pitchFamily="34" charset="0"/>
              </a:rPr>
              <a:t>MSEMetric</a:t>
            </a:r>
            <a:r>
              <a:rPr lang="en-US" sz="2000" b="0" i="0" dirty="0">
                <a:solidFill>
                  <a:srgbClr val="212121"/>
                </a:solidFill>
                <a:effectLst/>
                <a:ea typeface="Verdana" panose="020B0604030504040204" pitchFamily="34" charset="0"/>
              </a:rPr>
              <a:t> W/O registration = 0.00972</a:t>
            </a:r>
          </a:p>
          <a:p>
            <a:r>
              <a:rPr lang="en-US" sz="2000" b="0" i="0" dirty="0" err="1">
                <a:solidFill>
                  <a:srgbClr val="212121"/>
                </a:solidFill>
                <a:effectLst/>
                <a:ea typeface="Verdana" panose="020B0604030504040204" pitchFamily="34" charset="0"/>
              </a:rPr>
              <a:t>MSEMetric</a:t>
            </a:r>
            <a:r>
              <a:rPr lang="en-US" sz="2000" b="0" i="0" dirty="0">
                <a:solidFill>
                  <a:srgbClr val="212121"/>
                </a:solidFill>
                <a:effectLst/>
                <a:ea typeface="Verdana" panose="020B0604030504040204" pitchFamily="34" charset="0"/>
              </a:rPr>
              <a:t> W/ registration = 0.0042</a:t>
            </a:r>
          </a:p>
          <a:p>
            <a:endParaRPr lang="en-US" sz="2000" dirty="0">
              <a:solidFill>
                <a:srgbClr val="212121"/>
              </a:solidFill>
              <a:ea typeface="Verdana" panose="020B0604030504040204" pitchFamily="34" charset="0"/>
            </a:endParaRPr>
          </a:p>
          <a:p>
            <a:r>
              <a:rPr lang="en-US" sz="2000" b="0" i="0" dirty="0">
                <a:solidFill>
                  <a:srgbClr val="212121"/>
                </a:solidFill>
                <a:effectLst/>
                <a:ea typeface="Verdana" panose="020B0604030504040204" pitchFamily="34" charset="0"/>
              </a:rPr>
              <a:t>				        </a:t>
            </a:r>
            <a:r>
              <a:rPr lang="en-US" sz="2000" dirty="0">
                <a:solidFill>
                  <a:srgbClr val="212121"/>
                </a:solidFill>
                <a:ea typeface="Verdana" panose="020B0604030504040204" pitchFamily="34" charset="0"/>
              </a:rPr>
              <a:t>BG        LV         Myo</a:t>
            </a:r>
            <a:endParaRPr lang="en-US" sz="2000" b="0" i="0" dirty="0">
              <a:solidFill>
                <a:srgbClr val="212121"/>
              </a:solidFill>
              <a:effectLst/>
              <a:ea typeface="Verdana" panose="020B0604030504040204" pitchFamily="34" charset="0"/>
            </a:endParaRPr>
          </a:p>
          <a:p>
            <a:r>
              <a:rPr lang="en-US" sz="2000" b="0" i="0" dirty="0">
                <a:solidFill>
                  <a:srgbClr val="212121"/>
                </a:solidFill>
                <a:effectLst/>
                <a:ea typeface="Verdana" panose="020B0604030504040204" pitchFamily="34" charset="0"/>
              </a:rPr>
              <a:t>Mean dice W/O registration = [0.96678 0.76046 0.69391] </a:t>
            </a:r>
          </a:p>
          <a:p>
            <a:r>
              <a:rPr lang="en-US" sz="2000" b="0" i="0" dirty="0">
                <a:solidFill>
                  <a:srgbClr val="212121"/>
                </a:solidFill>
                <a:effectLst/>
                <a:ea typeface="Verdana" panose="020B0604030504040204" pitchFamily="34" charset="0"/>
              </a:rPr>
              <a:t>Mean dice W/ registration = [0.97352 0.87523 0.74977]</a:t>
            </a:r>
            <a:endParaRPr lang="en-US" sz="2000" dirty="0">
              <a:ea typeface="Verdana" panose="020B0604030504040204" pitchFamily="34" charset="0"/>
            </a:endParaRPr>
          </a:p>
        </p:txBody>
      </p:sp>
      <p:sp>
        <p:nvSpPr>
          <p:cNvPr id="3" name="Title 8">
            <a:extLst>
              <a:ext uri="{FF2B5EF4-FFF2-40B4-BE49-F238E27FC236}">
                <a16:creationId xmlns:a16="http://schemas.microsoft.com/office/drawing/2014/main" id="{C6F8E166-F7BF-7B07-B200-9B0401C488A3}"/>
              </a:ext>
            </a:extLst>
          </p:cNvPr>
          <p:cNvSpPr txBox="1">
            <a:spLocks/>
          </p:cNvSpPr>
          <p:nvPr/>
        </p:nvSpPr>
        <p:spPr>
          <a:xfrm>
            <a:off x="2186109" y="264011"/>
            <a:ext cx="4771781" cy="507556"/>
          </a:xfrm>
          <a:prstGeom prst="rect">
            <a:avLst/>
          </a:prstGeom>
        </p:spPr>
        <p:txBody>
          <a:bodyPr vert="horz" lIns="0" tIns="45720" rIns="0" bIns="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000" b="0" kern="1200">
                <a:solidFill>
                  <a:srgbClr val="003E74"/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 fontAlgn="auto">
              <a:spcAft>
                <a:spcPts val="0"/>
              </a:spcAft>
            </a:pPr>
            <a:r>
              <a:rPr lang="en-US" sz="2400" b="1">
                <a:solidFill>
                  <a:schemeClr val="accent1"/>
                </a:solidFill>
              </a:rPr>
              <a:t>Vanilla-DLIR</a:t>
            </a:r>
            <a:endParaRPr lang="en-US" sz="24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9822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D85231F-D89C-A9ED-DAE7-B5344A087E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708" y="942680"/>
            <a:ext cx="7075232" cy="5184741"/>
          </a:xfrm>
          <a:prstGeom prst="rect">
            <a:avLst/>
          </a:prstGeom>
        </p:spPr>
      </p:pic>
      <p:sp>
        <p:nvSpPr>
          <p:cNvPr id="2" name="Title 8">
            <a:extLst>
              <a:ext uri="{FF2B5EF4-FFF2-40B4-BE49-F238E27FC236}">
                <a16:creationId xmlns:a16="http://schemas.microsoft.com/office/drawing/2014/main" id="{B6D01ECF-1FA6-D2A3-1285-46242754FC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6109" y="264011"/>
            <a:ext cx="4771781" cy="507556"/>
          </a:xfrm>
        </p:spPr>
        <p:txBody>
          <a:bodyPr/>
          <a:lstStyle/>
          <a:p>
            <a:pPr algn="ctr"/>
            <a:r>
              <a:rPr lang="en-US" sz="2400" b="1" dirty="0">
                <a:solidFill>
                  <a:schemeClr val="accent1"/>
                </a:solidFill>
              </a:rPr>
              <a:t>Vanilla-DLIR</a:t>
            </a:r>
          </a:p>
        </p:txBody>
      </p:sp>
    </p:spTree>
    <p:extLst>
      <p:ext uri="{BB962C8B-B14F-4D97-AF65-F5344CB8AC3E}">
        <p14:creationId xmlns:p14="http://schemas.microsoft.com/office/powerpoint/2010/main" val="22439451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C64C35B-C0BF-9EA1-BC2B-B5D74D1EA0A9}"/>
              </a:ext>
            </a:extLst>
          </p:cNvPr>
          <p:cNvSpPr txBox="1"/>
          <p:nvPr/>
        </p:nvSpPr>
        <p:spPr>
          <a:xfrm>
            <a:off x="316074" y="1050480"/>
            <a:ext cx="871595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b="1" dirty="0">
                <a:solidFill>
                  <a:schemeClr val="tx1"/>
                </a:solidFill>
                <a:highlight>
                  <a:srgbClr val="FFFF00"/>
                </a:highlight>
              </a:rPr>
              <a:t>Observation:</a:t>
            </a:r>
          </a:p>
          <a:p>
            <a:pPr algn="just"/>
            <a:endParaRPr lang="en-US" sz="2000" b="1" dirty="0">
              <a:solidFill>
                <a:schemeClr val="tx1"/>
              </a:solidFill>
              <a:highlight>
                <a:srgbClr val="FFFF00"/>
              </a:highlight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In the unsupervised registration without considering the anatomy, the similarity between two intensity images </a:t>
            </a:r>
            <a:r>
              <a:rPr lang="en-US" sz="2000" b="1" dirty="0">
                <a:solidFill>
                  <a:schemeClr val="tx1"/>
                </a:solidFill>
              </a:rPr>
              <a:t>increases</a:t>
            </a:r>
            <a:r>
              <a:rPr lang="en-US" sz="2000" dirty="0">
                <a:solidFill>
                  <a:schemeClr val="tx1"/>
                </a:solidFill>
              </a:rPr>
              <a:t>, but the similarity between fixed and moved masks does not improve satisfactorily or </a:t>
            </a:r>
            <a:r>
              <a:rPr lang="en-US" sz="2000" b="1" dirty="0">
                <a:solidFill>
                  <a:schemeClr val="tx1"/>
                </a:solidFill>
              </a:rPr>
              <a:t>fail</a:t>
            </a:r>
            <a:r>
              <a:rPr lang="en-US" sz="2000" dirty="0">
                <a:solidFill>
                  <a:schemeClr val="tx1"/>
                </a:solidFill>
              </a:rPr>
              <a:t> in some cases.</a:t>
            </a:r>
            <a:endParaRPr lang="en-GB" sz="2000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5EC782-2466-C2BD-2FA9-89BF926A9460}"/>
              </a:ext>
            </a:extLst>
          </p:cNvPr>
          <p:cNvSpPr txBox="1"/>
          <p:nvPr/>
        </p:nvSpPr>
        <p:spPr>
          <a:xfrm>
            <a:off x="428042" y="3037532"/>
            <a:ext cx="871595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Thanks to those two following papers that solved this limitation. </a:t>
            </a:r>
            <a:endParaRPr lang="en-GB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AB48F20-A286-E603-9640-3724670C46C1}"/>
              </a:ext>
            </a:extLst>
          </p:cNvPr>
          <p:cNvSpPr txBox="1"/>
          <p:nvPr/>
        </p:nvSpPr>
        <p:spPr>
          <a:xfrm>
            <a:off x="114299" y="4075009"/>
            <a:ext cx="891773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1400" dirty="0"/>
              <a:t>[1] Balakrishnan, Guha, et al. "</a:t>
            </a:r>
            <a:r>
              <a:rPr lang="en-GB" sz="1400" dirty="0" err="1"/>
              <a:t>VoxelMorph</a:t>
            </a:r>
            <a:r>
              <a:rPr lang="en-GB" sz="1400" dirty="0"/>
              <a:t>: a learning framework for deformable medical image registration." IEEE transactions on medical imaging 38.8 (2019): 1788-1800.</a:t>
            </a:r>
          </a:p>
          <a:p>
            <a:pPr algn="just"/>
            <a:endParaRPr lang="en-GB" sz="1400" dirty="0"/>
          </a:p>
          <a:p>
            <a:pPr algn="just"/>
            <a:r>
              <a:rPr lang="en-GB" sz="1400" dirty="0"/>
              <a:t>[2] Hu, </a:t>
            </a:r>
            <a:r>
              <a:rPr lang="en-GB" sz="1400" dirty="0" err="1"/>
              <a:t>Yipeng</a:t>
            </a:r>
            <a:r>
              <a:rPr lang="en-GB" sz="1400" dirty="0"/>
              <a:t>, et al. "Label-driven weakly-supervised learning for multimodal deformable image registration." 2018 IEEE 15th International Symposium on Biomedical Imaging (ISBI 2018). IEEE, 2018.</a:t>
            </a:r>
          </a:p>
        </p:txBody>
      </p:sp>
      <p:sp>
        <p:nvSpPr>
          <p:cNvPr id="2" name="Title 8">
            <a:extLst>
              <a:ext uri="{FF2B5EF4-FFF2-40B4-BE49-F238E27FC236}">
                <a16:creationId xmlns:a16="http://schemas.microsoft.com/office/drawing/2014/main" id="{288E9082-6CEA-0C5D-6EA5-3628C0B7F1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6109" y="264011"/>
            <a:ext cx="4771781" cy="507556"/>
          </a:xfrm>
        </p:spPr>
        <p:txBody>
          <a:bodyPr/>
          <a:lstStyle/>
          <a:p>
            <a:pPr algn="ctr"/>
            <a:r>
              <a:rPr lang="en-US" sz="2400" b="1" dirty="0">
                <a:solidFill>
                  <a:schemeClr val="accent1"/>
                </a:solidFill>
              </a:rPr>
              <a:t>Vanilla-DLIR</a:t>
            </a:r>
          </a:p>
        </p:txBody>
      </p:sp>
    </p:spTree>
    <p:extLst>
      <p:ext uri="{BB962C8B-B14F-4D97-AF65-F5344CB8AC3E}">
        <p14:creationId xmlns:p14="http://schemas.microsoft.com/office/powerpoint/2010/main" val="12424649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8">
            <a:extLst>
              <a:ext uri="{FF2B5EF4-FFF2-40B4-BE49-F238E27FC236}">
                <a16:creationId xmlns:a16="http://schemas.microsoft.com/office/drawing/2014/main" id="{4BB22E10-C71C-DFF6-C9CC-4D1497192947}"/>
              </a:ext>
            </a:extLst>
          </p:cNvPr>
          <p:cNvSpPr txBox="1">
            <a:spLocks/>
          </p:cNvSpPr>
          <p:nvPr/>
        </p:nvSpPr>
        <p:spPr>
          <a:xfrm>
            <a:off x="1291174" y="396091"/>
            <a:ext cx="6815651" cy="507556"/>
          </a:xfrm>
          <a:prstGeom prst="rect">
            <a:avLst/>
          </a:prstGeom>
        </p:spPr>
        <p:txBody>
          <a:bodyPr vert="horz" lIns="0" tIns="45720" rIns="0" bIns="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000" b="0" kern="1200">
                <a:solidFill>
                  <a:srgbClr val="003E74"/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 fontAlgn="auto">
              <a:spcAft>
                <a:spcPts val="0"/>
              </a:spcAft>
            </a:pPr>
            <a:r>
              <a:rPr lang="en-US" sz="2800" b="1" dirty="0">
                <a:solidFill>
                  <a:schemeClr val="accent1"/>
                </a:solidFill>
              </a:rPr>
              <a:t>Introduction </a:t>
            </a:r>
            <a:endParaRPr lang="en-US" sz="2400" b="1" dirty="0">
              <a:solidFill>
                <a:schemeClr val="accent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76A04E-7A2F-44EE-6864-1901DF7A2F2B}"/>
              </a:ext>
            </a:extLst>
          </p:cNvPr>
          <p:cNvSpPr txBox="1"/>
          <p:nvPr/>
        </p:nvSpPr>
        <p:spPr>
          <a:xfrm>
            <a:off x="431800" y="1063343"/>
            <a:ext cx="8280400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 eaLnBrk="1" hangingPunct="1"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 altLang="en-US" sz="2000" dirty="0">
                <a:solidFill>
                  <a:schemeClr val="tx1"/>
                </a:solidFill>
              </a:rPr>
              <a:t>The </a:t>
            </a:r>
            <a:r>
              <a:rPr lang="en-US" altLang="en-US" sz="2000" b="1" dirty="0">
                <a:solidFill>
                  <a:schemeClr val="tx1"/>
                </a:solidFill>
              </a:rPr>
              <a:t>fetal heart </a:t>
            </a:r>
            <a:r>
              <a:rPr lang="en-US" altLang="en-US" sz="2000" dirty="0">
                <a:solidFill>
                  <a:schemeClr val="tx1"/>
                </a:solidFill>
              </a:rPr>
              <a:t>can experience congenital heart malformation and functional abnormalities. </a:t>
            </a:r>
          </a:p>
          <a:p>
            <a:pPr marL="457200" indent="-457200" algn="just" eaLnBrk="1" hangingPunct="1"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endParaRPr lang="en-US" altLang="en-US" sz="2000" dirty="0">
              <a:solidFill>
                <a:schemeClr val="tx1"/>
              </a:solidFill>
            </a:endParaRPr>
          </a:p>
          <a:p>
            <a:pPr marL="457200" indent="-457200" algn="just" eaLnBrk="1" hangingPunct="1"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 altLang="en-US" sz="2000" b="1" dirty="0">
                <a:solidFill>
                  <a:schemeClr val="tx1"/>
                </a:solidFill>
              </a:rPr>
              <a:t>Ultrasound imaging </a:t>
            </a:r>
            <a:r>
              <a:rPr lang="en-US" altLang="en-US" sz="2000" dirty="0">
                <a:solidFill>
                  <a:schemeClr val="tx1"/>
                </a:solidFill>
              </a:rPr>
              <a:t>plays a vital role in assessing the heart of the developing fetus due to its non-invasive nature.</a:t>
            </a:r>
          </a:p>
          <a:p>
            <a:pPr algn="just" eaLnBrk="1" hangingPunct="1"/>
            <a:endParaRPr lang="en-US" altLang="en-US" sz="2000" dirty="0">
              <a:solidFill>
                <a:schemeClr val="tx1"/>
              </a:solidFill>
            </a:endParaRPr>
          </a:p>
          <a:p>
            <a:pPr marL="457200" indent="-457200" algn="just"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 altLang="en-US" sz="2000" dirty="0">
                <a:solidFill>
                  <a:schemeClr val="tx1"/>
                </a:solidFill>
              </a:rPr>
              <a:t>Heart chambers, valves, blood flow patterns, etc. can be used as good </a:t>
            </a:r>
            <a:r>
              <a:rPr lang="en-US" altLang="en-US" sz="2000" b="1" dirty="0">
                <a:solidFill>
                  <a:schemeClr val="tx1"/>
                </a:solidFill>
              </a:rPr>
              <a:t>identifiers</a:t>
            </a:r>
            <a:r>
              <a:rPr lang="en-US" altLang="en-US" sz="2000" dirty="0">
                <a:solidFill>
                  <a:schemeClr val="tx1"/>
                </a:solidFill>
              </a:rPr>
              <a:t> to detect and evaluate several cardiac diseases.</a:t>
            </a:r>
          </a:p>
          <a:p>
            <a:pPr algn="just"/>
            <a:endParaRPr lang="en-US" altLang="en-US" sz="2000" b="1" dirty="0">
              <a:solidFill>
                <a:schemeClr val="tx1"/>
              </a:solidFill>
            </a:endParaRPr>
          </a:p>
          <a:p>
            <a:pPr marL="457200" indent="-457200" algn="just"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 altLang="en-US" sz="2000" dirty="0">
                <a:solidFill>
                  <a:schemeClr val="tx1"/>
                </a:solidFill>
              </a:rPr>
              <a:t>However, the detection of heart problems in fetus via mass screening is only around </a:t>
            </a:r>
            <a:r>
              <a:rPr lang="en-US" altLang="en-US" sz="2000" b="1" dirty="0">
                <a:solidFill>
                  <a:schemeClr val="tx1"/>
                </a:solidFill>
              </a:rPr>
              <a:t>50%</a:t>
            </a:r>
          </a:p>
          <a:p>
            <a:pPr algn="just"/>
            <a:endParaRPr lang="en-US" altLang="en-US" sz="2000" dirty="0">
              <a:solidFill>
                <a:schemeClr val="tx1"/>
              </a:solidFill>
            </a:endParaRPr>
          </a:p>
          <a:p>
            <a:pPr marL="457200" indent="-457200" algn="just" eaLnBrk="1" hangingPunct="1"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 altLang="en-US" sz="2000" dirty="0">
                <a:solidFill>
                  <a:schemeClr val="tx1"/>
                </a:solidFill>
              </a:rPr>
              <a:t>The clinical use of echo is still stuck with </a:t>
            </a:r>
            <a:r>
              <a:rPr lang="en-US" altLang="en-US" sz="2000" b="1" dirty="0">
                <a:solidFill>
                  <a:schemeClr val="tx1"/>
                </a:solidFill>
              </a:rPr>
              <a:t>2D</a:t>
            </a:r>
          </a:p>
          <a:p>
            <a:pPr algn="just" eaLnBrk="1" hangingPunct="1"/>
            <a:endParaRPr lang="en-US" altLang="en-US" sz="2000" dirty="0">
              <a:solidFill>
                <a:schemeClr val="tx1"/>
              </a:solidFill>
            </a:endParaRPr>
          </a:p>
          <a:p>
            <a:pPr marL="457200" indent="-457200" algn="just" eaLnBrk="1" hangingPunct="1"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 altLang="en-US" sz="2000" dirty="0">
                <a:solidFill>
                  <a:schemeClr val="tx1"/>
                </a:solidFill>
              </a:rPr>
              <a:t>Most of the works are based on </a:t>
            </a:r>
            <a:r>
              <a:rPr lang="en-US" altLang="en-US" sz="2000" b="1" dirty="0">
                <a:solidFill>
                  <a:schemeClr val="tx1"/>
                </a:solidFill>
              </a:rPr>
              <a:t>adult hearts</a:t>
            </a:r>
          </a:p>
        </p:txBody>
      </p:sp>
    </p:spTree>
    <p:extLst>
      <p:ext uri="{BB962C8B-B14F-4D97-AF65-F5344CB8AC3E}">
        <p14:creationId xmlns:p14="http://schemas.microsoft.com/office/powerpoint/2010/main" val="2419222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6901F7BE-899A-1696-C9F2-3EB4ADF60D7B}"/>
              </a:ext>
            </a:extLst>
          </p:cNvPr>
          <p:cNvGrpSpPr/>
          <p:nvPr/>
        </p:nvGrpSpPr>
        <p:grpSpPr>
          <a:xfrm>
            <a:off x="377566" y="470059"/>
            <a:ext cx="8041064" cy="3635024"/>
            <a:chOff x="24642" y="428157"/>
            <a:chExt cx="12045287" cy="6328202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E69E8EB5-EC90-A556-2080-26983168C0A0}"/>
                </a:ext>
              </a:extLst>
            </p:cNvPr>
            <p:cNvGrpSpPr/>
            <p:nvPr/>
          </p:nvGrpSpPr>
          <p:grpSpPr>
            <a:xfrm>
              <a:off x="122335" y="428157"/>
              <a:ext cx="11947594" cy="5578943"/>
              <a:chOff x="122335" y="428157"/>
              <a:chExt cx="11947594" cy="5916377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DE10010B-1F0E-C680-B11F-DDCD833A597C}"/>
                  </a:ext>
                </a:extLst>
              </p:cNvPr>
              <p:cNvGrpSpPr/>
              <p:nvPr/>
            </p:nvGrpSpPr>
            <p:grpSpPr>
              <a:xfrm>
                <a:off x="122335" y="428157"/>
                <a:ext cx="11947594" cy="4397843"/>
                <a:chOff x="122335" y="428157"/>
                <a:chExt cx="11947594" cy="4977928"/>
              </a:xfrm>
            </p:grpSpPr>
            <p:grpSp>
              <p:nvGrpSpPr>
                <p:cNvPr id="18" name="Group 17">
                  <a:extLst>
                    <a:ext uri="{FF2B5EF4-FFF2-40B4-BE49-F238E27FC236}">
                      <a16:creationId xmlns:a16="http://schemas.microsoft.com/office/drawing/2014/main" id="{79AD9A13-0E07-511C-C0C9-080F61152D1D}"/>
                    </a:ext>
                  </a:extLst>
                </p:cNvPr>
                <p:cNvGrpSpPr/>
                <p:nvPr/>
              </p:nvGrpSpPr>
              <p:grpSpPr>
                <a:xfrm>
                  <a:off x="122335" y="428157"/>
                  <a:ext cx="3751556" cy="2485842"/>
                  <a:chOff x="223933" y="9807"/>
                  <a:chExt cx="1979429" cy="1291459"/>
                </a:xfrm>
              </p:grpSpPr>
              <p:sp>
                <p:nvSpPr>
                  <p:cNvPr id="58" name="Rectangle 57">
                    <a:extLst>
                      <a:ext uri="{FF2B5EF4-FFF2-40B4-BE49-F238E27FC236}">
                        <a16:creationId xmlns:a16="http://schemas.microsoft.com/office/drawing/2014/main" id="{0096A12C-D225-BCCA-EFD4-3D6D26761523}"/>
                      </a:ext>
                    </a:extLst>
                  </p:cNvPr>
                  <p:cNvSpPr/>
                  <p:nvPr/>
                </p:nvSpPr>
                <p:spPr>
                  <a:xfrm>
                    <a:off x="223933" y="9807"/>
                    <a:ext cx="1888283" cy="1291459"/>
                  </a:xfrm>
                  <a:prstGeom prst="rect">
                    <a:avLst/>
                  </a:prstGeom>
                  <a:solidFill>
                    <a:schemeClr val="bg1">
                      <a:lumMod val="75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200"/>
                  </a:p>
                </p:txBody>
              </p:sp>
              <p:pic>
                <p:nvPicPr>
                  <p:cNvPr id="59" name="Picture 58">
                    <a:extLst>
                      <a:ext uri="{FF2B5EF4-FFF2-40B4-BE49-F238E27FC236}">
                        <a16:creationId xmlns:a16="http://schemas.microsoft.com/office/drawing/2014/main" id="{6EC1B5E7-0EF5-6AF5-C278-FC2D5D766A4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68413" y="262097"/>
                    <a:ext cx="819236" cy="749005"/>
                  </a:xfrm>
                  <a:prstGeom prst="rect">
                    <a:avLst/>
                  </a:prstGeom>
                </p:spPr>
              </p:pic>
              <p:pic>
                <p:nvPicPr>
                  <p:cNvPr id="60" name="Picture 59">
                    <a:extLst>
                      <a:ext uri="{FF2B5EF4-FFF2-40B4-BE49-F238E27FC236}">
                        <a16:creationId xmlns:a16="http://schemas.microsoft.com/office/drawing/2014/main" id="{7668F4FF-5A43-E1BE-805F-E18DABFDBAE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78795" y="262097"/>
                    <a:ext cx="819235" cy="749005"/>
                  </a:xfrm>
                  <a:prstGeom prst="rect">
                    <a:avLst/>
                  </a:prstGeom>
                </p:spPr>
              </p:pic>
              <p:sp>
                <p:nvSpPr>
                  <p:cNvPr id="61" name="TextBox 60">
                    <a:extLst>
                      <a:ext uri="{FF2B5EF4-FFF2-40B4-BE49-F238E27FC236}">
                        <a16:creationId xmlns:a16="http://schemas.microsoft.com/office/drawing/2014/main" id="{3349889F-D2A0-9497-0374-E29E8B9F4CA9}"/>
                      </a:ext>
                    </a:extLst>
                  </p:cNvPr>
                  <p:cNvSpPr txBox="1"/>
                  <p:nvPr/>
                </p:nvSpPr>
                <p:spPr>
                  <a:xfrm>
                    <a:off x="414098" y="27137"/>
                    <a:ext cx="764697" cy="21112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600"/>
                      <a:t>Target</a:t>
                    </a:r>
                    <a:endParaRPr lang="en-GB" sz="1200"/>
                  </a:p>
                </p:txBody>
              </p:sp>
              <p:sp>
                <p:nvSpPr>
                  <p:cNvPr id="62" name="TextBox 61">
                    <a:extLst>
                      <a:ext uri="{FF2B5EF4-FFF2-40B4-BE49-F238E27FC236}">
                        <a16:creationId xmlns:a16="http://schemas.microsoft.com/office/drawing/2014/main" id="{E5423AC6-C35E-38CC-0E58-EF4D2B4DFDF7}"/>
                      </a:ext>
                    </a:extLst>
                  </p:cNvPr>
                  <p:cNvSpPr txBox="1"/>
                  <p:nvPr/>
                </p:nvSpPr>
                <p:spPr>
                  <a:xfrm>
                    <a:off x="1312797" y="1036261"/>
                    <a:ext cx="890565" cy="21112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600"/>
                      <a:t>Moving</a:t>
                    </a:r>
                    <a:endParaRPr lang="en-GB" sz="1200"/>
                  </a:p>
                </p:txBody>
              </p:sp>
            </p:grpSp>
            <p:grpSp>
              <p:nvGrpSpPr>
                <p:cNvPr id="19" name="Group 18">
                  <a:extLst>
                    <a:ext uri="{FF2B5EF4-FFF2-40B4-BE49-F238E27FC236}">
                      <a16:creationId xmlns:a16="http://schemas.microsoft.com/office/drawing/2014/main" id="{038DEF01-AD6C-AC0E-B718-94E3DD92A58D}"/>
                    </a:ext>
                  </a:extLst>
                </p:cNvPr>
                <p:cNvGrpSpPr/>
                <p:nvPr/>
              </p:nvGrpSpPr>
              <p:grpSpPr>
                <a:xfrm flipV="1">
                  <a:off x="4161002" y="771192"/>
                  <a:ext cx="2743212" cy="1799771"/>
                  <a:chOff x="3608078" y="1376363"/>
                  <a:chExt cx="2953137" cy="1085123"/>
                </a:xfrm>
              </p:grpSpPr>
              <p:sp>
                <p:nvSpPr>
                  <p:cNvPr id="42" name="Rectangle 41">
                    <a:extLst>
                      <a:ext uri="{FF2B5EF4-FFF2-40B4-BE49-F238E27FC236}">
                        <a16:creationId xmlns:a16="http://schemas.microsoft.com/office/drawing/2014/main" id="{9C36F502-B5D3-DF2F-FBD8-E034222E8576}"/>
                      </a:ext>
                    </a:extLst>
                  </p:cNvPr>
                  <p:cNvSpPr/>
                  <p:nvPr/>
                </p:nvSpPr>
                <p:spPr>
                  <a:xfrm>
                    <a:off x="3608078" y="1376363"/>
                    <a:ext cx="2953137" cy="1085123"/>
                  </a:xfrm>
                  <a:prstGeom prst="rect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>
                    <a:solidFill>
                      <a:schemeClr val="accent1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200"/>
                  </a:p>
                </p:txBody>
              </p:sp>
              <p:grpSp>
                <p:nvGrpSpPr>
                  <p:cNvPr id="43" name="Group 42">
                    <a:extLst>
                      <a:ext uri="{FF2B5EF4-FFF2-40B4-BE49-F238E27FC236}">
                        <a16:creationId xmlns:a16="http://schemas.microsoft.com/office/drawing/2014/main" id="{B821C107-2F1B-634C-36DA-C53F35A6B41A}"/>
                      </a:ext>
                    </a:extLst>
                  </p:cNvPr>
                  <p:cNvGrpSpPr/>
                  <p:nvPr/>
                </p:nvGrpSpPr>
                <p:grpSpPr>
                  <a:xfrm rot="10800000" flipH="1">
                    <a:off x="3785498" y="1608795"/>
                    <a:ext cx="2542772" cy="405180"/>
                    <a:chOff x="1803688" y="993540"/>
                    <a:chExt cx="7130971" cy="1351080"/>
                  </a:xfrm>
                </p:grpSpPr>
                <p:grpSp>
                  <p:nvGrpSpPr>
                    <p:cNvPr id="44" name="Group 43">
                      <a:extLst>
                        <a:ext uri="{FF2B5EF4-FFF2-40B4-BE49-F238E27FC236}">
                          <a16:creationId xmlns:a16="http://schemas.microsoft.com/office/drawing/2014/main" id="{C1369450-58EB-FBC7-2A0F-AED19231AEB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803688" y="993540"/>
                      <a:ext cx="7130971" cy="1351080"/>
                      <a:chOff x="1498888" y="688740"/>
                      <a:chExt cx="7765692" cy="1351080"/>
                    </a:xfrm>
                  </p:grpSpPr>
                  <p:grpSp>
                    <p:nvGrpSpPr>
                      <p:cNvPr id="48" name="Group 47">
                        <a:extLst>
                          <a:ext uri="{FF2B5EF4-FFF2-40B4-BE49-F238E27FC236}">
                            <a16:creationId xmlns:a16="http://schemas.microsoft.com/office/drawing/2014/main" id="{BCBF4D68-F002-A04F-079A-6C5BECEFC7B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498888" y="688740"/>
                        <a:ext cx="3750709" cy="1351079"/>
                        <a:chOff x="1498888" y="688740"/>
                        <a:chExt cx="3750709" cy="1351079"/>
                      </a:xfrm>
                    </p:grpSpPr>
                    <p:sp>
                      <p:nvSpPr>
                        <p:cNvPr id="54" name="Trapezoid 53">
                          <a:extLst>
                            <a:ext uri="{FF2B5EF4-FFF2-40B4-BE49-F238E27FC236}">
                              <a16:creationId xmlns:a16="http://schemas.microsoft.com/office/drawing/2014/main" id="{BCE46B6D-E8A4-BA5A-E010-E1265ED434E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5400000">
                          <a:off x="1229464" y="958164"/>
                          <a:ext cx="1351079" cy="812232"/>
                        </a:xfrm>
                        <a:prstGeom prst="trapezoid">
                          <a:avLst/>
                        </a:prstGeom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GB" sz="1200"/>
                        </a:p>
                      </p:txBody>
                    </p:sp>
                    <p:sp>
                      <p:nvSpPr>
                        <p:cNvPr id="55" name="Trapezoid 54">
                          <a:extLst>
                            <a:ext uri="{FF2B5EF4-FFF2-40B4-BE49-F238E27FC236}">
                              <a16:creationId xmlns:a16="http://schemas.microsoft.com/office/drawing/2014/main" id="{2B928EA5-FA9F-A723-BA3F-663EAAAA0B4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5400000">
                          <a:off x="2379177" y="984916"/>
                          <a:ext cx="996124" cy="812232"/>
                        </a:xfrm>
                        <a:prstGeom prst="trapezoid">
                          <a:avLst/>
                        </a:prstGeom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GB" sz="1200"/>
                        </a:p>
                      </p:txBody>
                    </p:sp>
                    <p:sp>
                      <p:nvSpPr>
                        <p:cNvPr id="56" name="Trapezoid 55">
                          <a:extLst>
                            <a:ext uri="{FF2B5EF4-FFF2-40B4-BE49-F238E27FC236}">
                              <a16:creationId xmlns:a16="http://schemas.microsoft.com/office/drawing/2014/main" id="{4A738634-8DA8-4ACA-8B84-72218900A1A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5400000">
                          <a:off x="3590250" y="1005532"/>
                          <a:ext cx="614020" cy="812232"/>
                        </a:xfrm>
                        <a:prstGeom prst="trapezoid">
                          <a:avLst/>
                        </a:prstGeom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GB" sz="1200"/>
                        </a:p>
                      </p:txBody>
                    </p:sp>
                    <p:sp>
                      <p:nvSpPr>
                        <p:cNvPr id="57" name="Trapezoid 56">
                          <a:extLst>
                            <a:ext uri="{FF2B5EF4-FFF2-40B4-BE49-F238E27FC236}">
                              <a16:creationId xmlns:a16="http://schemas.microsoft.com/office/drawing/2014/main" id="{B2880042-7778-63E2-9D65-F5EFA5E17EA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5400000">
                          <a:off x="4709007" y="984916"/>
                          <a:ext cx="268948" cy="812232"/>
                        </a:xfrm>
                        <a:prstGeom prst="trapezoid">
                          <a:avLst/>
                        </a:prstGeom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GB" sz="1200"/>
                        </a:p>
                      </p:txBody>
                    </p:sp>
                  </p:grpSp>
                  <p:grpSp>
                    <p:nvGrpSpPr>
                      <p:cNvPr id="49" name="Group 48">
                        <a:extLst>
                          <a:ext uri="{FF2B5EF4-FFF2-40B4-BE49-F238E27FC236}">
                            <a16:creationId xmlns:a16="http://schemas.microsoft.com/office/drawing/2014/main" id="{AA33036E-E2C3-282A-33FF-AA659E98F64A}"/>
                          </a:ext>
                        </a:extLst>
                      </p:cNvPr>
                      <p:cNvGrpSpPr/>
                      <p:nvPr/>
                    </p:nvGrpSpPr>
                    <p:grpSpPr>
                      <a:xfrm flipH="1">
                        <a:off x="5519708" y="688741"/>
                        <a:ext cx="3744872" cy="1351079"/>
                        <a:chOff x="1498888" y="688740"/>
                        <a:chExt cx="3750709" cy="1351079"/>
                      </a:xfrm>
                    </p:grpSpPr>
                    <p:sp>
                      <p:nvSpPr>
                        <p:cNvPr id="50" name="Trapezoid 49">
                          <a:extLst>
                            <a:ext uri="{FF2B5EF4-FFF2-40B4-BE49-F238E27FC236}">
                              <a16:creationId xmlns:a16="http://schemas.microsoft.com/office/drawing/2014/main" id="{AC82BB93-A0F8-7925-AAB5-8B489A0F303A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5400000">
                          <a:off x="1229464" y="958164"/>
                          <a:ext cx="1351079" cy="812232"/>
                        </a:xfrm>
                        <a:prstGeom prst="trapezoid">
                          <a:avLst/>
                        </a:prstGeom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GB" sz="1200"/>
                        </a:p>
                      </p:txBody>
                    </p:sp>
                    <p:sp>
                      <p:nvSpPr>
                        <p:cNvPr id="51" name="Trapezoid 50">
                          <a:extLst>
                            <a:ext uri="{FF2B5EF4-FFF2-40B4-BE49-F238E27FC236}">
                              <a16:creationId xmlns:a16="http://schemas.microsoft.com/office/drawing/2014/main" id="{AE549860-7E0C-5AF6-926F-F3F196FDC32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5400000">
                          <a:off x="2379177" y="984916"/>
                          <a:ext cx="996124" cy="812232"/>
                        </a:xfrm>
                        <a:prstGeom prst="trapezoid">
                          <a:avLst/>
                        </a:prstGeom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GB" sz="1200"/>
                        </a:p>
                      </p:txBody>
                    </p:sp>
                    <p:sp>
                      <p:nvSpPr>
                        <p:cNvPr id="52" name="Trapezoid 51">
                          <a:extLst>
                            <a:ext uri="{FF2B5EF4-FFF2-40B4-BE49-F238E27FC236}">
                              <a16:creationId xmlns:a16="http://schemas.microsoft.com/office/drawing/2014/main" id="{4B272CA6-06AC-79B7-4BF5-5A0E99917B7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5400000">
                          <a:off x="3590250" y="1005532"/>
                          <a:ext cx="614020" cy="812232"/>
                        </a:xfrm>
                        <a:prstGeom prst="trapezoid">
                          <a:avLst/>
                        </a:prstGeom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GB" sz="1200"/>
                        </a:p>
                      </p:txBody>
                    </p:sp>
                    <p:sp>
                      <p:nvSpPr>
                        <p:cNvPr id="53" name="Trapezoid 52">
                          <a:extLst>
                            <a:ext uri="{FF2B5EF4-FFF2-40B4-BE49-F238E27FC236}">
                              <a16:creationId xmlns:a16="http://schemas.microsoft.com/office/drawing/2014/main" id="{9DC7C18A-2D62-D8B0-8964-206503DE2380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5400000">
                          <a:off x="4709007" y="984916"/>
                          <a:ext cx="268948" cy="812232"/>
                        </a:xfrm>
                        <a:prstGeom prst="trapezoid">
                          <a:avLst/>
                        </a:prstGeom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GB" sz="1200"/>
                        </a:p>
                      </p:txBody>
                    </p:sp>
                  </p:grpSp>
                </p:grpSp>
                <p:cxnSp>
                  <p:nvCxnSpPr>
                    <p:cNvPr id="45" name="Connector: Elbow 44">
                      <a:extLst>
                        <a:ext uri="{FF2B5EF4-FFF2-40B4-BE49-F238E27FC236}">
                          <a16:creationId xmlns:a16="http://schemas.microsoft.com/office/drawing/2014/main" id="{3FC69658-4852-8036-74E5-C4F3A9FEDADC}"/>
                        </a:ext>
                      </a:extLst>
                    </p:cNvPr>
                    <p:cNvCxnSpPr>
                      <a:stCxn id="54" idx="1"/>
                      <a:endCxn id="50" idx="1"/>
                    </p:cNvCxnSpPr>
                    <p:nvPr/>
                  </p:nvCxnSpPr>
                  <p:spPr>
                    <a:xfrm rot="5400000" flipH="1" flipV="1">
                      <a:off x="5369393" y="-2106154"/>
                      <a:ext cx="143" cy="6385708"/>
                    </a:xfrm>
                    <a:prstGeom prst="bentConnector3">
                      <a:avLst>
                        <a:gd name="adj1" fmla="val 456124476"/>
                      </a:avLst>
                    </a:prstGeom>
                    <a:ln>
                      <a:tailEnd type="triangle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" name="Connector: Elbow 45">
                      <a:extLst>
                        <a:ext uri="{FF2B5EF4-FFF2-40B4-BE49-F238E27FC236}">
                          <a16:creationId xmlns:a16="http://schemas.microsoft.com/office/drawing/2014/main" id="{B39AA67E-6093-0880-40AE-290E46D1985C}"/>
                        </a:ext>
                      </a:extLst>
                    </p:cNvPr>
                    <p:cNvCxnSpPr>
                      <a:stCxn id="55" idx="1"/>
                      <a:endCxn id="51" idx="1"/>
                    </p:cNvCxnSpPr>
                    <p:nvPr/>
                  </p:nvCxnSpPr>
                  <p:spPr>
                    <a:xfrm rot="5400000" flipH="1" flipV="1">
                      <a:off x="5370086" y="-1009848"/>
                      <a:ext cx="144" cy="4601555"/>
                    </a:xfrm>
                    <a:prstGeom prst="bentConnector3">
                      <a:avLst>
                        <a:gd name="adj1" fmla="val 345932639"/>
                      </a:avLst>
                    </a:prstGeom>
                    <a:ln>
                      <a:tailEnd type="triangle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7" name="Connector: Elbow 46">
                      <a:extLst>
                        <a:ext uri="{FF2B5EF4-FFF2-40B4-BE49-F238E27FC236}">
                          <a16:creationId xmlns:a16="http://schemas.microsoft.com/office/drawing/2014/main" id="{702FF643-15EB-3DF4-1633-C848DC2449E0}"/>
                        </a:ext>
                      </a:extLst>
                    </p:cNvPr>
                    <p:cNvCxnSpPr>
                      <a:stCxn id="56" idx="1"/>
                      <a:endCxn id="52" idx="1"/>
                    </p:cNvCxnSpPr>
                    <p:nvPr/>
                  </p:nvCxnSpPr>
                  <p:spPr>
                    <a:xfrm rot="16200000" flipH="1">
                      <a:off x="5370886" y="121336"/>
                      <a:ext cx="1" cy="2729711"/>
                    </a:xfrm>
                    <a:prstGeom prst="bentConnector3">
                      <a:avLst>
                        <a:gd name="adj1" fmla="val -37126600000"/>
                      </a:avLst>
                    </a:prstGeom>
                    <a:ln>
                      <a:tailEnd type="triangle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grpSp>
              <p:nvGrpSpPr>
                <p:cNvPr id="20" name="Group 19">
                  <a:extLst>
                    <a:ext uri="{FF2B5EF4-FFF2-40B4-BE49-F238E27FC236}">
                      <a16:creationId xmlns:a16="http://schemas.microsoft.com/office/drawing/2014/main" id="{9C4AC21F-69BE-9ED7-A617-9DB34E7A2C3D}"/>
                    </a:ext>
                  </a:extLst>
                </p:cNvPr>
                <p:cNvGrpSpPr/>
                <p:nvPr/>
              </p:nvGrpSpPr>
              <p:grpSpPr>
                <a:xfrm>
                  <a:off x="7446280" y="1137677"/>
                  <a:ext cx="1066800" cy="1066800"/>
                  <a:chOff x="9448800" y="3353167"/>
                  <a:chExt cx="1066800" cy="1066800"/>
                </a:xfrm>
              </p:grpSpPr>
              <p:sp>
                <p:nvSpPr>
                  <p:cNvPr id="40" name="Rectangle 39">
                    <a:extLst>
                      <a:ext uri="{FF2B5EF4-FFF2-40B4-BE49-F238E27FC236}">
                        <a16:creationId xmlns:a16="http://schemas.microsoft.com/office/drawing/2014/main" id="{C3B92D49-D987-7BAE-4E94-F96AFA40325C}"/>
                      </a:ext>
                    </a:extLst>
                  </p:cNvPr>
                  <p:cNvSpPr/>
                  <p:nvPr/>
                </p:nvSpPr>
                <p:spPr>
                  <a:xfrm>
                    <a:off x="9448800" y="3353167"/>
                    <a:ext cx="914400" cy="914400"/>
                  </a:xfrm>
                  <a:prstGeom prst="rect">
                    <a:avLst/>
                  </a:prstGeom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200"/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41" name="Rectangle 40">
                        <a:extLst>
                          <a:ext uri="{FF2B5EF4-FFF2-40B4-BE49-F238E27FC236}">
                            <a16:creationId xmlns:a16="http://schemas.microsoft.com/office/drawing/2014/main" id="{D037BC48-467C-A281-97A5-2BB1B16534F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601200" y="3505567"/>
                        <a:ext cx="914400" cy="914400"/>
                      </a:xfrm>
                      <a:prstGeom prst="rect">
                        <a:avLst/>
                      </a:prstGeom>
                    </p:spPr>
                    <p:style>
                      <a:lnRef idx="2">
                        <a:schemeClr val="accent4">
                          <a:shade val="50000"/>
                        </a:schemeClr>
                      </a:lnRef>
                      <a:fillRef idx="1">
                        <a:schemeClr val="accent4"/>
                      </a:fillRef>
                      <a:effectRef idx="0">
                        <a:schemeClr val="accent4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sz="1200" b="1">
                            <a:solidFill>
                              <a:schemeClr val="tx1"/>
                            </a:solidFill>
                          </a:rPr>
                          <a:t>DDF (</a:t>
                        </a:r>
                        <a14:m>
                          <m:oMath xmlns:m="http://schemas.openxmlformats.org/officeDocument/2006/math">
                            <m:r>
                              <a:rPr lang="en-US" sz="12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𝝋</m:t>
                            </m:r>
                          </m:oMath>
                        </a14:m>
                        <a:r>
                          <a:rPr lang="en-US" sz="1200" b="1">
                            <a:solidFill>
                              <a:schemeClr val="tx1"/>
                            </a:solidFill>
                          </a:rPr>
                          <a:t>)</a:t>
                        </a:r>
                        <a:endParaRPr lang="en-GB" sz="1200" b="1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41" name="Rectangle 40">
                        <a:extLst>
                          <a:ext uri="{FF2B5EF4-FFF2-40B4-BE49-F238E27FC236}">
                            <a16:creationId xmlns:a16="http://schemas.microsoft.com/office/drawing/2014/main" id="{D037BC48-467C-A281-97A5-2BB1B16534F5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9601200" y="3505567"/>
                        <a:ext cx="914400" cy="914400"/>
                      </a:xfrm>
                      <a:prstGeom prst="rect">
                        <a:avLst/>
                      </a:prstGeom>
                      <a:blipFill>
                        <a:blip r:embed="rId3"/>
                        <a:stretch>
                          <a:fillRect b="-7792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GB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pic>
              <p:nvPicPr>
                <p:cNvPr id="21" name="Picture 20">
                  <a:extLst>
                    <a:ext uri="{FF2B5EF4-FFF2-40B4-BE49-F238E27FC236}">
                      <a16:creationId xmlns:a16="http://schemas.microsoft.com/office/drawing/2014/main" id="{7D1A656A-425B-AF54-C81E-A1076211756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517256" y="792573"/>
                  <a:ext cx="1552673" cy="1441709"/>
                </a:xfrm>
                <a:prstGeom prst="rect">
                  <a:avLst/>
                </a:prstGeom>
              </p:spPr>
            </p:pic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C8C7779B-9CFB-D458-8551-44E98DD5825F}"/>
                    </a:ext>
                  </a:extLst>
                </p:cNvPr>
                <p:cNvSpPr/>
                <p:nvPr/>
              </p:nvSpPr>
              <p:spPr>
                <a:xfrm>
                  <a:off x="9142232" y="1177427"/>
                  <a:ext cx="914400" cy="914400"/>
                </a:xfrm>
                <a:prstGeom prst="rect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b="1">
                      <a:solidFill>
                        <a:schemeClr val="tx1"/>
                      </a:solidFill>
                    </a:rPr>
                    <a:t>Warp</a:t>
                  </a:r>
                  <a:endParaRPr lang="en-GB" sz="1600" b="1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3" name="Connector: Elbow 22">
                  <a:extLst>
                    <a:ext uri="{FF2B5EF4-FFF2-40B4-BE49-F238E27FC236}">
                      <a16:creationId xmlns:a16="http://schemas.microsoft.com/office/drawing/2014/main" id="{6DD847BD-D64F-12F8-560E-9C456CFD50B7}"/>
                    </a:ext>
                  </a:extLst>
                </p:cNvPr>
                <p:cNvCxnSpPr>
                  <a:stCxn id="60" idx="0"/>
                  <a:endCxn id="22" idx="0"/>
                </p:cNvCxnSpPr>
                <p:nvPr/>
              </p:nvCxnSpPr>
              <p:spPr>
                <a:xfrm rot="16200000" flipH="1">
                  <a:off x="6022086" y="-2399918"/>
                  <a:ext cx="263654" cy="6891037"/>
                </a:xfrm>
                <a:prstGeom prst="bentConnector3">
                  <a:avLst>
                    <a:gd name="adj1" fmla="val -323029"/>
                  </a:avLst>
                </a:prstGeom>
                <a:ln w="635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Arrow Connector 23">
                  <a:extLst>
                    <a:ext uri="{FF2B5EF4-FFF2-40B4-BE49-F238E27FC236}">
                      <a16:creationId xmlns:a16="http://schemas.microsoft.com/office/drawing/2014/main" id="{7F4EB3D2-BAB7-73B7-58A2-92D8B5448DFA}"/>
                    </a:ext>
                  </a:extLst>
                </p:cNvPr>
                <p:cNvCxnSpPr>
                  <a:stCxn id="58" idx="3"/>
                  <a:endCxn id="42" idx="1"/>
                </p:cNvCxnSpPr>
                <p:nvPr/>
              </p:nvCxnSpPr>
              <p:spPr>
                <a:xfrm flipV="1">
                  <a:off x="3701145" y="1671077"/>
                  <a:ext cx="459857" cy="1"/>
                </a:xfrm>
                <a:prstGeom prst="straightConnector1">
                  <a:avLst/>
                </a:prstGeom>
                <a:ln w="635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Straight Arrow Connector 24">
                  <a:extLst>
                    <a:ext uri="{FF2B5EF4-FFF2-40B4-BE49-F238E27FC236}">
                      <a16:creationId xmlns:a16="http://schemas.microsoft.com/office/drawing/2014/main" id="{289E98CE-BC81-B041-52C1-8B955901276D}"/>
                    </a:ext>
                  </a:extLst>
                </p:cNvPr>
                <p:cNvCxnSpPr/>
                <p:nvPr/>
              </p:nvCxnSpPr>
              <p:spPr>
                <a:xfrm flipV="1">
                  <a:off x="6999966" y="1614752"/>
                  <a:ext cx="459857" cy="1"/>
                </a:xfrm>
                <a:prstGeom prst="straightConnector1">
                  <a:avLst/>
                </a:prstGeom>
                <a:ln w="635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Arrow Connector 25">
                  <a:extLst>
                    <a:ext uri="{FF2B5EF4-FFF2-40B4-BE49-F238E27FC236}">
                      <a16:creationId xmlns:a16="http://schemas.microsoft.com/office/drawing/2014/main" id="{3F82F298-5D06-0BFB-1466-FCBEE04E9813}"/>
                    </a:ext>
                  </a:extLst>
                </p:cNvPr>
                <p:cNvCxnSpPr/>
                <p:nvPr/>
              </p:nvCxnSpPr>
              <p:spPr>
                <a:xfrm flipV="1">
                  <a:off x="8591375" y="1671077"/>
                  <a:ext cx="459857" cy="1"/>
                </a:xfrm>
                <a:prstGeom prst="straightConnector1">
                  <a:avLst/>
                </a:prstGeom>
                <a:ln w="635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Arrow Connector 26">
                  <a:extLst>
                    <a:ext uri="{FF2B5EF4-FFF2-40B4-BE49-F238E27FC236}">
                      <a16:creationId xmlns:a16="http://schemas.microsoft.com/office/drawing/2014/main" id="{AD10EF6E-7ECF-B1B3-5569-D70E5E724990}"/>
                    </a:ext>
                  </a:extLst>
                </p:cNvPr>
                <p:cNvCxnSpPr/>
                <p:nvPr/>
              </p:nvCxnSpPr>
              <p:spPr>
                <a:xfrm flipV="1">
                  <a:off x="10099534" y="1672925"/>
                  <a:ext cx="459857" cy="1"/>
                </a:xfrm>
                <a:prstGeom prst="straightConnector1">
                  <a:avLst/>
                </a:prstGeom>
                <a:ln w="635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8" name="Group 27">
                  <a:extLst>
                    <a:ext uri="{FF2B5EF4-FFF2-40B4-BE49-F238E27FC236}">
                      <a16:creationId xmlns:a16="http://schemas.microsoft.com/office/drawing/2014/main" id="{411F1FC7-7954-B751-4E72-CD1F83095516}"/>
                    </a:ext>
                  </a:extLst>
                </p:cNvPr>
                <p:cNvGrpSpPr/>
                <p:nvPr/>
              </p:nvGrpSpPr>
              <p:grpSpPr>
                <a:xfrm>
                  <a:off x="1588770" y="2920243"/>
                  <a:ext cx="3751556" cy="2485842"/>
                  <a:chOff x="123285" y="3088313"/>
                  <a:chExt cx="3751556" cy="2485842"/>
                </a:xfrm>
              </p:grpSpPr>
              <p:grpSp>
                <p:nvGrpSpPr>
                  <p:cNvPr id="34" name="Group 33">
                    <a:extLst>
                      <a:ext uri="{FF2B5EF4-FFF2-40B4-BE49-F238E27FC236}">
                        <a16:creationId xmlns:a16="http://schemas.microsoft.com/office/drawing/2014/main" id="{ED04011D-8B59-9C0B-D477-11C22709975D}"/>
                      </a:ext>
                    </a:extLst>
                  </p:cNvPr>
                  <p:cNvGrpSpPr/>
                  <p:nvPr/>
                </p:nvGrpSpPr>
                <p:grpSpPr>
                  <a:xfrm>
                    <a:off x="123285" y="3088313"/>
                    <a:ext cx="3751556" cy="2485842"/>
                    <a:chOff x="223933" y="9807"/>
                    <a:chExt cx="1979429" cy="1291459"/>
                  </a:xfrm>
                </p:grpSpPr>
                <p:sp>
                  <p:nvSpPr>
                    <p:cNvPr id="37" name="Rectangle 36">
                      <a:extLst>
                        <a:ext uri="{FF2B5EF4-FFF2-40B4-BE49-F238E27FC236}">
                          <a16:creationId xmlns:a16="http://schemas.microsoft.com/office/drawing/2014/main" id="{F88ACBEC-9869-3848-AF9C-837C1AE5268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3933" y="9807"/>
                      <a:ext cx="1888283" cy="1291459"/>
                    </a:xfrm>
                    <a:prstGeom prst="rect">
                      <a:avLst/>
                    </a:prstGeom>
                    <a:solidFill>
                      <a:schemeClr val="bg1">
                        <a:lumMod val="75000"/>
                      </a:schemeClr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1200"/>
                    </a:p>
                  </p:txBody>
                </p:sp>
                <p:sp>
                  <p:nvSpPr>
                    <p:cNvPr id="38" name="TextBox 37">
                      <a:extLst>
                        <a:ext uri="{FF2B5EF4-FFF2-40B4-BE49-F238E27FC236}">
                          <a16:creationId xmlns:a16="http://schemas.microsoft.com/office/drawing/2014/main" id="{5E7F2A2E-1027-1BE8-3D65-7348249B196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14098" y="27137"/>
                      <a:ext cx="764697" cy="21112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600"/>
                        <a:t>Target</a:t>
                      </a:r>
                      <a:endParaRPr lang="en-GB" sz="1200"/>
                    </a:p>
                  </p:txBody>
                </p:sp>
                <p:sp>
                  <p:nvSpPr>
                    <p:cNvPr id="39" name="TextBox 38">
                      <a:extLst>
                        <a:ext uri="{FF2B5EF4-FFF2-40B4-BE49-F238E27FC236}">
                          <a16:creationId xmlns:a16="http://schemas.microsoft.com/office/drawing/2014/main" id="{9D9E0569-D82E-D474-47ED-CEE05DFCBC6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312797" y="1036261"/>
                      <a:ext cx="890565" cy="21112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600"/>
                        <a:t>Moving</a:t>
                      </a:r>
                      <a:endParaRPr lang="en-GB" sz="1200"/>
                    </a:p>
                  </p:txBody>
                </p:sp>
              </p:grpSp>
              <p:pic>
                <p:nvPicPr>
                  <p:cNvPr id="35" name="Picture 34" descr="Logo&#10;&#10;Description automatically generated">
                    <a:extLst>
                      <a:ext uri="{FF2B5EF4-FFF2-40B4-BE49-F238E27FC236}">
                        <a16:creationId xmlns:a16="http://schemas.microsoft.com/office/drawing/2014/main" id="{17F6B7D8-0414-F6D5-C7CB-8926CCC8E41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08911" y="3593293"/>
                    <a:ext cx="1550401" cy="1422345"/>
                  </a:xfrm>
                  <a:prstGeom prst="rect">
                    <a:avLst/>
                  </a:prstGeom>
                </p:spPr>
              </p:pic>
              <p:pic>
                <p:nvPicPr>
                  <p:cNvPr id="36" name="Picture 35" descr="Logo&#10;&#10;Description automatically generated">
                    <a:extLst>
                      <a:ext uri="{FF2B5EF4-FFF2-40B4-BE49-F238E27FC236}">
                        <a16:creationId xmlns:a16="http://schemas.microsoft.com/office/drawing/2014/main" id="{CD80D634-CC02-7D26-E783-587DB9906EB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911740" y="3581963"/>
                    <a:ext cx="1550401" cy="1433675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29" name="Picture 28" descr="Logo&#10;&#10;Description automatically generated">
                  <a:extLst>
                    <a:ext uri="{FF2B5EF4-FFF2-40B4-BE49-F238E27FC236}">
                      <a16:creationId xmlns:a16="http://schemas.microsoft.com/office/drawing/2014/main" id="{A59904E1-0B3F-587B-3A87-B46F9B2C21E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467615" y="3248539"/>
                  <a:ext cx="1550401" cy="1433675"/>
                </a:xfrm>
                <a:prstGeom prst="rect">
                  <a:avLst/>
                </a:prstGeom>
              </p:spPr>
            </p:pic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0A921836-3774-9209-CDAA-BFA9E368CFFC}"/>
                    </a:ext>
                  </a:extLst>
                </p:cNvPr>
                <p:cNvSpPr/>
                <p:nvPr/>
              </p:nvSpPr>
              <p:spPr>
                <a:xfrm>
                  <a:off x="7605030" y="3509766"/>
                  <a:ext cx="914400" cy="914400"/>
                </a:xfrm>
                <a:prstGeom prst="rect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b="1">
                      <a:solidFill>
                        <a:schemeClr val="tx1"/>
                      </a:solidFill>
                    </a:rPr>
                    <a:t>Warp</a:t>
                  </a:r>
                  <a:endParaRPr lang="en-GB" sz="1600" b="1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1" name="Connector: Elbow 30">
                  <a:extLst>
                    <a:ext uri="{FF2B5EF4-FFF2-40B4-BE49-F238E27FC236}">
                      <a16:creationId xmlns:a16="http://schemas.microsoft.com/office/drawing/2014/main" id="{62733D04-9C0F-4429-0DF8-D0EE4E32B52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7577686" y="2860118"/>
                  <a:ext cx="1299292" cy="3"/>
                </a:xfrm>
                <a:prstGeom prst="bentConnector3">
                  <a:avLst/>
                </a:prstGeom>
                <a:ln w="635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Connector: Elbow 31">
                  <a:extLst>
                    <a:ext uri="{FF2B5EF4-FFF2-40B4-BE49-F238E27FC236}">
                      <a16:creationId xmlns:a16="http://schemas.microsoft.com/office/drawing/2014/main" id="{194F053B-21B4-27EC-5EB8-67F9DFD9C572}"/>
                    </a:ext>
                  </a:extLst>
                </p:cNvPr>
                <p:cNvCxnSpPr>
                  <a:stCxn id="36" idx="0"/>
                </p:cNvCxnSpPr>
                <p:nvPr/>
              </p:nvCxnSpPr>
              <p:spPr>
                <a:xfrm rot="16200000" flipH="1">
                  <a:off x="5980016" y="1586302"/>
                  <a:ext cx="95873" cy="3751054"/>
                </a:xfrm>
                <a:prstGeom prst="bentConnector4">
                  <a:avLst>
                    <a:gd name="adj1" fmla="val -675581"/>
                    <a:gd name="adj2" fmla="val 100073"/>
                  </a:avLst>
                </a:prstGeom>
                <a:ln w="635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Arrow Connector 32">
                  <a:extLst>
                    <a:ext uri="{FF2B5EF4-FFF2-40B4-BE49-F238E27FC236}">
                      <a16:creationId xmlns:a16="http://schemas.microsoft.com/office/drawing/2014/main" id="{2BA91EC6-85ED-48F3-CF1A-96844F08E3CD}"/>
                    </a:ext>
                  </a:extLst>
                </p:cNvPr>
                <p:cNvCxnSpPr>
                  <a:cxnSpLocks/>
                  <a:stCxn id="30" idx="3"/>
                  <a:endCxn id="29" idx="1"/>
                </p:cNvCxnSpPr>
                <p:nvPr/>
              </p:nvCxnSpPr>
              <p:spPr>
                <a:xfrm flipV="1">
                  <a:off x="8519430" y="3965377"/>
                  <a:ext cx="948185" cy="1589"/>
                </a:xfrm>
                <a:prstGeom prst="straightConnector1">
                  <a:avLst/>
                </a:prstGeom>
                <a:ln w="635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610825E1-FF1B-D3E2-9364-8AAB9A17D87B}"/>
                  </a:ext>
                </a:extLst>
              </p:cNvPr>
              <p:cNvSpPr/>
              <p:nvPr/>
            </p:nvSpPr>
            <p:spPr>
              <a:xfrm>
                <a:off x="5293827" y="4579284"/>
                <a:ext cx="1468250" cy="914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b="1" err="1">
                    <a:solidFill>
                      <a:schemeClr val="tx1"/>
                    </a:solidFill>
                  </a:rPr>
                  <a:t>L</a:t>
                </a:r>
                <a:r>
                  <a:rPr lang="en-US" sz="2800" b="1" baseline="-25000" err="1">
                    <a:solidFill>
                      <a:schemeClr val="tx1"/>
                    </a:solidFill>
                  </a:rPr>
                  <a:t>sim</a:t>
                </a:r>
                <a:endParaRPr lang="en-GB" b="1" baseline="-25000">
                  <a:solidFill>
                    <a:schemeClr val="tx1"/>
                  </a:solidFill>
                </a:endParaRPr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F9B95B0F-A288-0020-0458-17548F40AEDF}"/>
                  </a:ext>
                </a:extLst>
              </p:cNvPr>
              <p:cNvSpPr/>
              <p:nvPr/>
            </p:nvSpPr>
            <p:spPr>
              <a:xfrm>
                <a:off x="5293827" y="5430134"/>
                <a:ext cx="1468250" cy="914400"/>
              </a:xfrm>
              <a:prstGeom prst="ellipse">
                <a:avLst/>
              </a:prstGeom>
              <a:solidFill>
                <a:schemeClr val="accent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b="1">
                    <a:solidFill>
                      <a:schemeClr val="tx1"/>
                    </a:solidFill>
                  </a:rPr>
                  <a:t>L</a:t>
                </a:r>
                <a:r>
                  <a:rPr lang="en-US" sz="2800" b="1" baseline="-25000">
                    <a:solidFill>
                      <a:schemeClr val="tx1"/>
                    </a:solidFill>
                  </a:rPr>
                  <a:t>ov</a:t>
                </a:r>
                <a:endParaRPr lang="en-GB" b="1" baseline="-2500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4" name="Connector: Elbow 13">
                <a:extLst>
                  <a:ext uri="{FF2B5EF4-FFF2-40B4-BE49-F238E27FC236}">
                    <a16:creationId xmlns:a16="http://schemas.microsoft.com/office/drawing/2014/main" id="{0FEE5361-DE33-D043-FBE1-8C2EDD805F3D}"/>
                  </a:ext>
                </a:extLst>
              </p:cNvPr>
              <p:cNvCxnSpPr>
                <a:stCxn id="29" idx="2"/>
                <a:endCxn id="12" idx="6"/>
              </p:cNvCxnSpPr>
              <p:nvPr/>
            </p:nvCxnSpPr>
            <p:spPr>
              <a:xfrm rot="5400000">
                <a:off x="8077447" y="2871114"/>
                <a:ext cx="850001" cy="3480739"/>
              </a:xfrm>
              <a:prstGeom prst="bentConnector2">
                <a:avLst/>
              </a:prstGeom>
              <a:ln w="635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Connector: Elbow 14">
                <a:extLst>
                  <a:ext uri="{FF2B5EF4-FFF2-40B4-BE49-F238E27FC236}">
                    <a16:creationId xmlns:a16="http://schemas.microsoft.com/office/drawing/2014/main" id="{D6B754F3-1F8E-A79D-65B5-33A3466D99D3}"/>
                  </a:ext>
                </a:extLst>
              </p:cNvPr>
              <p:cNvCxnSpPr>
                <a:stCxn id="21" idx="2"/>
                <a:endCxn id="13" idx="6"/>
              </p:cNvCxnSpPr>
              <p:nvPr/>
            </p:nvCxnSpPr>
            <p:spPr>
              <a:xfrm rot="5400000">
                <a:off x="7096074" y="1689815"/>
                <a:ext cx="3863522" cy="4531516"/>
              </a:xfrm>
              <a:prstGeom prst="bentConnector2">
                <a:avLst/>
              </a:prstGeom>
              <a:ln w="635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Connector: Elbow 15">
                <a:extLst>
                  <a:ext uri="{FF2B5EF4-FFF2-40B4-BE49-F238E27FC236}">
                    <a16:creationId xmlns:a16="http://schemas.microsoft.com/office/drawing/2014/main" id="{268E9E3C-A15F-3B6E-CA01-161C66F4EB71}"/>
                  </a:ext>
                </a:extLst>
              </p:cNvPr>
              <p:cNvCxnSpPr>
                <a:stCxn id="35" idx="2"/>
                <a:endCxn id="12" idx="2"/>
              </p:cNvCxnSpPr>
              <p:nvPr/>
            </p:nvCxnSpPr>
            <p:spPr>
              <a:xfrm rot="16200000" flipH="1">
                <a:off x="3519754" y="3262411"/>
                <a:ext cx="703916" cy="2844230"/>
              </a:xfrm>
              <a:prstGeom prst="bentConnector2">
                <a:avLst/>
              </a:prstGeom>
              <a:ln w="635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Connector: Elbow 16">
                <a:extLst>
                  <a:ext uri="{FF2B5EF4-FFF2-40B4-BE49-F238E27FC236}">
                    <a16:creationId xmlns:a16="http://schemas.microsoft.com/office/drawing/2014/main" id="{C01F6111-0E5C-5F5A-088A-0E391C5CDD51}"/>
                  </a:ext>
                </a:extLst>
              </p:cNvPr>
              <p:cNvCxnSpPr>
                <a:endCxn id="13" idx="2"/>
              </p:cNvCxnSpPr>
              <p:nvPr/>
            </p:nvCxnSpPr>
            <p:spPr>
              <a:xfrm>
                <a:off x="982974" y="2130887"/>
                <a:ext cx="4310853" cy="3756447"/>
              </a:xfrm>
              <a:prstGeom prst="bentConnector3">
                <a:avLst>
                  <a:gd name="adj1" fmla="val 212"/>
                </a:avLst>
              </a:prstGeom>
              <a:ln w="635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10234BB-AD05-6EC9-18A0-76499DD5834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4642" y="6000358"/>
              <a:ext cx="5770808" cy="653581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B85C9F8-BFDF-CD09-9B6E-5039BD4C392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144006" y="5750399"/>
              <a:ext cx="4149587" cy="1005960"/>
            </a:xfrm>
            <a:prstGeom prst="rect">
              <a:avLst/>
            </a:prstGeom>
          </p:spPr>
        </p:pic>
      </p:grpSp>
      <p:pic>
        <p:nvPicPr>
          <p:cNvPr id="63" name="Picture 62">
            <a:extLst>
              <a:ext uri="{FF2B5EF4-FFF2-40B4-BE49-F238E27FC236}">
                <a16:creationId xmlns:a16="http://schemas.microsoft.com/office/drawing/2014/main" id="{729B223C-AD2C-3C7B-F15C-A239BABB9A1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4206" y="4105083"/>
            <a:ext cx="6352910" cy="223764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EDEE6D8-1B7B-2145-6549-D49DA7B0A930}"/>
                  </a:ext>
                </a:extLst>
              </p:cNvPr>
              <p:cNvSpPr txBox="1"/>
              <p:nvPr/>
            </p:nvSpPr>
            <p:spPr>
              <a:xfrm>
                <a:off x="6728045" y="4608353"/>
                <a:ext cx="2794355" cy="6381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ℒ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𝑠𝑒𝑔</m:t>
                        </m:r>
                      </m:sub>
                    </m:sSub>
                  </m:oMath>
                </a14:m>
                <a:r>
                  <a:rPr lang="en-US" sz="1600" dirty="0"/>
                  <a:t> is measured </a:t>
                </a:r>
              </a:p>
              <a:p>
                <a:r>
                  <a:rPr lang="en-US" sz="1600" dirty="0"/>
                  <a:t>using the </a:t>
                </a:r>
                <a:r>
                  <a:rPr lang="en-US" sz="1600" b="1" dirty="0"/>
                  <a:t>Dice-Loss.</a:t>
                </a:r>
                <a:endParaRPr lang="en-US" sz="1800" b="1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EDEE6D8-1B7B-2145-6549-D49DA7B0A9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8045" y="4608353"/>
                <a:ext cx="2794355" cy="638123"/>
              </a:xfrm>
              <a:prstGeom prst="rect">
                <a:avLst/>
              </a:prstGeom>
              <a:blipFill>
                <a:blip r:embed="rId8"/>
                <a:stretch>
                  <a:fillRect l="-1528" t="-1905" b="-1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917970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FD420549-C282-A84F-1120-EFA43B22FB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4287" y="407235"/>
            <a:ext cx="6355191" cy="464378"/>
          </a:xfrm>
        </p:spPr>
        <p:txBody>
          <a:bodyPr/>
          <a:lstStyle/>
          <a:p>
            <a:r>
              <a:rPr lang="en-US" sz="2400" dirty="0"/>
              <a:t>Rationale for Latent Space consideration</a:t>
            </a:r>
            <a:endParaRPr lang="en-GB" sz="2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FE7D8A0-D506-0F3A-5B30-6980385BFDEE}"/>
              </a:ext>
            </a:extLst>
          </p:cNvPr>
          <p:cNvSpPr txBox="1"/>
          <p:nvPr/>
        </p:nvSpPr>
        <p:spPr>
          <a:xfrm>
            <a:off x="32658" y="4339873"/>
            <a:ext cx="9071149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800">
                <a:highlight>
                  <a:srgbClr val="FFFF00"/>
                </a:highlight>
              </a:rPr>
              <a:t>To improve the network's anatomical context:</a:t>
            </a:r>
          </a:p>
          <a:p>
            <a:pPr algn="just"/>
            <a:endParaRPr lang="en-US" sz="1800"/>
          </a:p>
          <a:p>
            <a:pPr algn="just"/>
            <a:r>
              <a:rPr lang="en-US" sz="1800"/>
              <a:t>Intensity-based similarity loss (fixed and moving intensity images) with a segmentation-aware loss (fixed and moved labels) are combined. </a:t>
            </a:r>
          </a:p>
          <a:p>
            <a:pPr algn="just"/>
            <a:endParaRPr lang="en-US" sz="1800"/>
          </a:p>
          <a:p>
            <a:pPr algn="just"/>
            <a:r>
              <a:rPr lang="en-US" sz="1800"/>
              <a:t>This new loss measures the alignment between a target anatomical mask and a warped moving mask.</a:t>
            </a:r>
          </a:p>
          <a:p>
            <a:pPr algn="just"/>
            <a:endParaRPr lang="en-US" sz="180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8AC9BBB-ED2D-7EBD-18FC-AA4B40C831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2066" y="1225953"/>
            <a:ext cx="6250665" cy="2942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8414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2A747569-E141-7E27-624A-9462D0494B09}"/>
              </a:ext>
            </a:extLst>
          </p:cNvPr>
          <p:cNvGrpSpPr/>
          <p:nvPr/>
        </p:nvGrpSpPr>
        <p:grpSpPr>
          <a:xfrm>
            <a:off x="331597" y="1215851"/>
            <a:ext cx="2059912" cy="1517301"/>
            <a:chOff x="866657" y="1342272"/>
            <a:chExt cx="5140433" cy="4246997"/>
          </a:xfrm>
        </p:grpSpPr>
        <p:pic>
          <p:nvPicPr>
            <p:cNvPr id="3" name="Picture 2" descr="Logo&#10;&#10;Description automatically generated">
              <a:extLst>
                <a:ext uri="{FF2B5EF4-FFF2-40B4-BE49-F238E27FC236}">
                  <a16:creationId xmlns:a16="http://schemas.microsoft.com/office/drawing/2014/main" id="{80E626C4-681B-6E16-EB2B-94FD5243444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6658" y="1342272"/>
              <a:ext cx="2533884" cy="2086728"/>
            </a:xfrm>
            <a:prstGeom prst="rect">
              <a:avLst/>
            </a:prstGeom>
          </p:spPr>
        </p:pic>
        <p:pic>
          <p:nvPicPr>
            <p:cNvPr id="5" name="Picture 4" descr="A picture containing silhouette&#10;&#10;Description automatically generated">
              <a:extLst>
                <a:ext uri="{FF2B5EF4-FFF2-40B4-BE49-F238E27FC236}">
                  <a16:creationId xmlns:a16="http://schemas.microsoft.com/office/drawing/2014/main" id="{18EE143B-0824-CBC1-DAA7-D0D59E7AA2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73386" y="3500943"/>
              <a:ext cx="2533704" cy="2088326"/>
            </a:xfrm>
            <a:prstGeom prst="rect">
              <a:avLst/>
            </a:prstGeom>
          </p:spPr>
        </p:pic>
        <p:pic>
          <p:nvPicPr>
            <p:cNvPr id="8" name="Picture 7" descr="A white circle with a black background&#10;&#10;Description automatically generated with low confidence">
              <a:extLst>
                <a:ext uri="{FF2B5EF4-FFF2-40B4-BE49-F238E27FC236}">
                  <a16:creationId xmlns:a16="http://schemas.microsoft.com/office/drawing/2014/main" id="{D51D8AD2-2B90-B567-48F8-FAB9F3975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6657" y="3502541"/>
              <a:ext cx="2533703" cy="2086728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4C150AE-140C-C7C5-29E1-1202B13BC87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73385" y="1342272"/>
              <a:ext cx="2533705" cy="2086728"/>
            </a:xfrm>
            <a:prstGeom prst="rect">
              <a:avLst/>
            </a:prstGeom>
          </p:spPr>
        </p:pic>
      </p:grpSp>
      <p:sp>
        <p:nvSpPr>
          <p:cNvPr id="11" name="Title 1">
            <a:extLst>
              <a:ext uri="{FF2B5EF4-FFF2-40B4-BE49-F238E27FC236}">
                <a16:creationId xmlns:a16="http://schemas.microsoft.com/office/drawing/2014/main" id="{C90F9403-0BCF-CF94-F0BE-CAAC08E0F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3298" y="373477"/>
            <a:ext cx="6360762" cy="457377"/>
          </a:xfrm>
        </p:spPr>
        <p:txBody>
          <a:bodyPr/>
          <a:lstStyle/>
          <a:p>
            <a:r>
              <a:rPr lang="en-US" sz="2400" dirty="0"/>
              <a:t>Learning Global Anatomical Features</a:t>
            </a:r>
            <a:endParaRPr lang="en-GB" sz="2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874E9CC-6ADB-563D-750C-56553B4A2D5A}"/>
              </a:ext>
            </a:extLst>
          </p:cNvPr>
          <p:cNvSpPr txBox="1"/>
          <p:nvPr/>
        </p:nvSpPr>
        <p:spPr>
          <a:xfrm>
            <a:off x="1170538" y="2796887"/>
            <a:ext cx="28248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 Shapes (x)</a:t>
            </a:r>
            <a:endParaRPr lang="en-GB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3950457-FAC9-4745-1FC6-14617C20B306}"/>
              </a:ext>
            </a:extLst>
          </p:cNvPr>
          <p:cNvGrpSpPr/>
          <p:nvPr/>
        </p:nvGrpSpPr>
        <p:grpSpPr>
          <a:xfrm>
            <a:off x="3134934" y="1215853"/>
            <a:ext cx="1537475" cy="1517300"/>
            <a:chOff x="3134934" y="1215853"/>
            <a:chExt cx="1537475" cy="1517300"/>
          </a:xfrm>
        </p:grpSpPr>
        <p:sp>
          <p:nvSpPr>
            <p:cNvPr id="20" name="Trapezoid 19">
              <a:extLst>
                <a:ext uri="{FF2B5EF4-FFF2-40B4-BE49-F238E27FC236}">
                  <a16:creationId xmlns:a16="http://schemas.microsoft.com/office/drawing/2014/main" id="{D2ED01CF-0235-B9B2-D633-8BF33003459F}"/>
                </a:ext>
              </a:extLst>
            </p:cNvPr>
            <p:cNvSpPr/>
            <p:nvPr/>
          </p:nvSpPr>
          <p:spPr>
            <a:xfrm rot="5400000">
              <a:off x="3129986" y="1220801"/>
              <a:ext cx="1517300" cy="1507403"/>
            </a:xfrm>
            <a:prstGeom prst="trapezoid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34163C5-1BD0-D746-848A-876F33D2576B}"/>
                </a:ext>
              </a:extLst>
            </p:cNvPr>
            <p:cNvSpPr txBox="1"/>
            <p:nvPr/>
          </p:nvSpPr>
          <p:spPr>
            <a:xfrm>
              <a:off x="3165005" y="1730532"/>
              <a:ext cx="15074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Encoder</a:t>
              </a:r>
              <a:endParaRPr lang="en-GB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DD0C90D9-705D-8066-9EC9-1DA41EFFBDC8}"/>
              </a:ext>
            </a:extLst>
          </p:cNvPr>
          <p:cNvSpPr txBox="1"/>
          <p:nvPr/>
        </p:nvSpPr>
        <p:spPr>
          <a:xfrm>
            <a:off x="5385763" y="1607451"/>
            <a:ext cx="377379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Global features, f(x)=h</a:t>
            </a:r>
          </a:p>
          <a:p>
            <a:r>
              <a:rPr lang="en-US" dirty="0">
                <a:highlight>
                  <a:srgbClr val="FFFF00"/>
                </a:highlight>
              </a:rPr>
              <a:t>h is a latent variable</a:t>
            </a:r>
            <a:endParaRPr lang="en-GB" dirty="0">
              <a:highlight>
                <a:srgbClr val="FFFF00"/>
              </a:highlight>
            </a:endParaRP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4052775-46EB-1F9C-FD46-9907A5931818}"/>
              </a:ext>
            </a:extLst>
          </p:cNvPr>
          <p:cNvCxnSpPr/>
          <p:nvPr/>
        </p:nvCxnSpPr>
        <p:spPr>
          <a:xfrm>
            <a:off x="2391509" y="1987067"/>
            <a:ext cx="74357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9A074A2-BB98-4E0D-058F-5585A14BE633}"/>
              </a:ext>
            </a:extLst>
          </p:cNvPr>
          <p:cNvGrpSpPr/>
          <p:nvPr/>
        </p:nvGrpSpPr>
        <p:grpSpPr>
          <a:xfrm>
            <a:off x="117266" y="3380120"/>
            <a:ext cx="4823446" cy="2030289"/>
            <a:chOff x="160982" y="4018008"/>
            <a:chExt cx="4823446" cy="2030289"/>
          </a:xfrm>
        </p:grpSpPr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83098FB9-B18E-D93B-D0A1-53A2AD147ADB}"/>
                </a:ext>
              </a:extLst>
            </p:cNvPr>
            <p:cNvCxnSpPr/>
            <p:nvPr/>
          </p:nvCxnSpPr>
          <p:spPr>
            <a:xfrm>
              <a:off x="2155203" y="4775802"/>
              <a:ext cx="74357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82C4BCD3-A02A-585E-7234-C2089BF7F714}"/>
                </a:ext>
              </a:extLst>
            </p:cNvPr>
            <p:cNvGrpSpPr/>
            <p:nvPr/>
          </p:nvGrpSpPr>
          <p:grpSpPr>
            <a:xfrm>
              <a:off x="2924516" y="4040871"/>
              <a:ext cx="2059912" cy="1517301"/>
              <a:chOff x="866657" y="1342272"/>
              <a:chExt cx="5140433" cy="4246997"/>
            </a:xfrm>
          </p:grpSpPr>
          <p:pic>
            <p:nvPicPr>
              <p:cNvPr id="14" name="Picture 13" descr="Logo&#10;&#10;Description automatically generated">
                <a:extLst>
                  <a:ext uri="{FF2B5EF4-FFF2-40B4-BE49-F238E27FC236}">
                    <a16:creationId xmlns:a16="http://schemas.microsoft.com/office/drawing/2014/main" id="{14B46909-EA9A-6C4A-2B00-4E3CFBAAB8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66658" y="1342272"/>
                <a:ext cx="2533884" cy="2086728"/>
              </a:xfrm>
              <a:prstGeom prst="rect">
                <a:avLst/>
              </a:prstGeom>
            </p:spPr>
          </p:pic>
          <p:pic>
            <p:nvPicPr>
              <p:cNvPr id="15" name="Picture 14" descr="A picture containing silhouette&#10;&#10;Description automatically generated">
                <a:extLst>
                  <a:ext uri="{FF2B5EF4-FFF2-40B4-BE49-F238E27FC236}">
                    <a16:creationId xmlns:a16="http://schemas.microsoft.com/office/drawing/2014/main" id="{A631CDEB-81A3-9951-D030-93508CB60C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73386" y="3500943"/>
                <a:ext cx="2533704" cy="2088326"/>
              </a:xfrm>
              <a:prstGeom prst="rect">
                <a:avLst/>
              </a:prstGeom>
            </p:spPr>
          </p:pic>
          <p:pic>
            <p:nvPicPr>
              <p:cNvPr id="16" name="Picture 15" descr="A white circle with a black background&#10;&#10;Description automatically generated with low confidence">
                <a:extLst>
                  <a:ext uri="{FF2B5EF4-FFF2-40B4-BE49-F238E27FC236}">
                    <a16:creationId xmlns:a16="http://schemas.microsoft.com/office/drawing/2014/main" id="{67F3925A-57ED-4A9A-4397-97453080DF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66657" y="3502541"/>
                <a:ext cx="2533703" cy="2086728"/>
              </a:xfrm>
              <a:prstGeom prst="rect">
                <a:avLst/>
              </a:prstGeom>
            </p:spPr>
          </p:pic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71701268-E0A6-2950-DB32-C7DE9F76B0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73385" y="1342272"/>
                <a:ext cx="2533705" cy="2086728"/>
              </a:xfrm>
              <a:prstGeom prst="rect">
                <a:avLst/>
              </a:prstGeom>
            </p:spPr>
          </p:pic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B0C3C94-B431-F9AA-E8AB-020078F2636F}"/>
                </a:ext>
              </a:extLst>
            </p:cNvPr>
            <p:cNvSpPr txBox="1"/>
            <p:nvPr/>
          </p:nvSpPr>
          <p:spPr>
            <a:xfrm>
              <a:off x="712274" y="5586632"/>
              <a:ext cx="418948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Reconstructed Shapes (y)</a:t>
              </a:r>
              <a:endParaRPr lang="en-GB" dirty="0"/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68BE9DCD-973D-A504-223E-9F1374DF7851}"/>
                </a:ext>
              </a:extLst>
            </p:cNvPr>
            <p:cNvGrpSpPr/>
            <p:nvPr/>
          </p:nvGrpSpPr>
          <p:grpSpPr>
            <a:xfrm>
              <a:off x="854034" y="4018008"/>
              <a:ext cx="1537475" cy="1517300"/>
              <a:chOff x="3134934" y="1215853"/>
              <a:chExt cx="1537475" cy="1517300"/>
            </a:xfrm>
          </p:grpSpPr>
          <p:sp>
            <p:nvSpPr>
              <p:cNvPr id="25" name="Trapezoid 24">
                <a:extLst>
                  <a:ext uri="{FF2B5EF4-FFF2-40B4-BE49-F238E27FC236}">
                    <a16:creationId xmlns:a16="http://schemas.microsoft.com/office/drawing/2014/main" id="{2AA22763-FD86-2F01-BD0C-F6E83A1C828F}"/>
                  </a:ext>
                </a:extLst>
              </p:cNvPr>
              <p:cNvSpPr/>
              <p:nvPr/>
            </p:nvSpPr>
            <p:spPr>
              <a:xfrm rot="5400000">
                <a:off x="3129986" y="1220801"/>
                <a:ext cx="1517300" cy="1507403"/>
              </a:xfrm>
              <a:prstGeom prst="trapezoid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53B16DD-278C-1720-FA13-6E25FEE82FBA}"/>
                  </a:ext>
                </a:extLst>
              </p:cNvPr>
              <p:cNvSpPr txBox="1"/>
              <p:nvPr/>
            </p:nvSpPr>
            <p:spPr>
              <a:xfrm>
                <a:off x="3165005" y="1730532"/>
                <a:ext cx="150740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/>
                  <a:t>Decoder</a:t>
                </a:r>
                <a:endParaRPr lang="en-GB"/>
              </a:p>
            </p:txBody>
          </p: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0C4224F-AD42-B0A0-2725-D8ED9F09BDBC}"/>
                </a:ext>
              </a:extLst>
            </p:cNvPr>
            <p:cNvSpPr txBox="1"/>
            <p:nvPr/>
          </p:nvSpPr>
          <p:spPr>
            <a:xfrm>
              <a:off x="160982" y="4555552"/>
              <a:ext cx="38023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h</a:t>
              </a:r>
              <a:endParaRPr lang="en-GB">
                <a:highlight>
                  <a:srgbClr val="FFFF00"/>
                </a:highlight>
              </a:endParaRP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7EC19120-F6EE-4B7B-2FE8-1F06D91C36B1}"/>
                </a:ext>
              </a:extLst>
            </p:cNvPr>
            <p:cNvCxnSpPr/>
            <p:nvPr/>
          </p:nvCxnSpPr>
          <p:spPr>
            <a:xfrm>
              <a:off x="169425" y="4994352"/>
              <a:ext cx="74357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3AC0861-A924-56AB-25AE-F01D34471116}"/>
              </a:ext>
            </a:extLst>
          </p:cNvPr>
          <p:cNvCxnSpPr/>
          <p:nvPr/>
        </p:nvCxnSpPr>
        <p:spPr>
          <a:xfrm>
            <a:off x="4631137" y="1955014"/>
            <a:ext cx="74357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1CCFABEA-3B91-E281-D11A-F09CEA840C2F}"/>
              </a:ext>
            </a:extLst>
          </p:cNvPr>
          <p:cNvSpPr txBox="1"/>
          <p:nvPr/>
        </p:nvSpPr>
        <p:spPr>
          <a:xfrm>
            <a:off x="5247805" y="3118354"/>
            <a:ext cx="394415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</a:rPr>
              <a:t>Loss</a:t>
            </a:r>
          </a:p>
          <a:p>
            <a:pPr marL="457200" indent="-457200">
              <a:buAutoNum type="arabicPeriod"/>
            </a:pPr>
            <a:r>
              <a:rPr lang="en-US" sz="1800" dirty="0"/>
              <a:t>Cross-entropy loss (x, y)</a:t>
            </a:r>
          </a:p>
          <a:p>
            <a:pPr marL="457200" indent="-457200">
              <a:buAutoNum type="arabicPeriod"/>
            </a:pPr>
            <a:r>
              <a:rPr lang="en-US" sz="1800" dirty="0"/>
              <a:t>KL loss</a:t>
            </a:r>
          </a:p>
          <a:p>
            <a:pPr marL="457200" indent="-457200">
              <a:buAutoNum type="arabicPeriod"/>
            </a:pPr>
            <a:r>
              <a:rPr lang="en-GB" sz="1800" b="1" dirty="0">
                <a:solidFill>
                  <a:srgbClr val="FF6600"/>
                </a:solidFill>
              </a:rPr>
              <a:t>[NEW]</a:t>
            </a:r>
            <a:r>
              <a:rPr lang="en-GB" sz="1800" dirty="0"/>
              <a:t> Similarity loss (x, y)</a:t>
            </a:r>
          </a:p>
          <a:p>
            <a:r>
              <a:rPr lang="en-GB" sz="1800" dirty="0"/>
              <a:t>      like DSC, </a:t>
            </a:r>
            <a:r>
              <a:rPr lang="en-GB" sz="1800" b="1" dirty="0"/>
              <a:t>SSIM</a:t>
            </a:r>
            <a:r>
              <a:rPr lang="en-GB" sz="1800" dirty="0"/>
              <a:t> etc 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D4919C6-6444-334C-21CA-3CCA77B0DFD7}"/>
              </a:ext>
            </a:extLst>
          </p:cNvPr>
          <p:cNvSpPr txBox="1"/>
          <p:nvPr/>
        </p:nvSpPr>
        <p:spPr>
          <a:xfrm>
            <a:off x="48943" y="5456217"/>
            <a:ext cx="909431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GB" sz="1800" dirty="0"/>
              <a:t>The regularization loss named </a:t>
            </a:r>
            <a:r>
              <a:rPr lang="en-GB" sz="1800" b="1" dirty="0" err="1"/>
              <a:t>Kullback-Leibler</a:t>
            </a:r>
            <a:r>
              <a:rPr lang="en-GB" sz="1800" b="1" dirty="0"/>
              <a:t> (KL) </a:t>
            </a:r>
            <a:r>
              <a:rPr lang="en-GB" sz="1800" dirty="0"/>
              <a:t>divergence forces the distributions returned by the encoder to be close to a standard normal distribution.</a:t>
            </a:r>
          </a:p>
        </p:txBody>
      </p:sp>
    </p:spTree>
    <p:extLst>
      <p:ext uri="{BB962C8B-B14F-4D97-AF65-F5344CB8AC3E}">
        <p14:creationId xmlns:p14="http://schemas.microsoft.com/office/powerpoint/2010/main" val="41910686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FD420549-C282-A84F-1120-EFA43B22FB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5717" y="484938"/>
            <a:ext cx="4717701" cy="507556"/>
          </a:xfrm>
        </p:spPr>
        <p:txBody>
          <a:bodyPr/>
          <a:lstStyle/>
          <a:p>
            <a:r>
              <a:rPr lang="en-US" dirty="0"/>
              <a:t>Goal from Global attributes</a:t>
            </a:r>
            <a:endParaRPr lang="en-GB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6696E87-ADBE-2CDC-4FC3-3FA0F9B78626}"/>
              </a:ext>
            </a:extLst>
          </p:cNvPr>
          <p:cNvSpPr txBox="1"/>
          <p:nvPr/>
        </p:nvSpPr>
        <p:spPr>
          <a:xfrm>
            <a:off x="2048621" y="1264227"/>
            <a:ext cx="46440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Orientation, Shape, and Size</a:t>
            </a:r>
            <a:endParaRPr lang="en-GB" dirty="0">
              <a:highlight>
                <a:srgbClr val="FFFF00"/>
              </a:highligh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A971BF-09B3-59CC-0379-DA4B61268B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26511"/>
            <a:ext cx="9144000" cy="260497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F16ECAE-F541-C3D2-4F53-D0AF3779252D}"/>
              </a:ext>
            </a:extLst>
          </p:cNvPr>
          <p:cNvSpPr txBox="1"/>
          <p:nvPr/>
        </p:nvSpPr>
        <p:spPr>
          <a:xfrm>
            <a:off x="2431931" y="5132107"/>
            <a:ext cx="41050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Best Val Dice =   </a:t>
            </a:r>
            <a:r>
              <a:rPr lang="en-US" b="1" dirty="0"/>
              <a:t>0.9789</a:t>
            </a:r>
          </a:p>
        </p:txBody>
      </p:sp>
    </p:spTree>
    <p:extLst>
      <p:ext uri="{BB962C8B-B14F-4D97-AF65-F5344CB8AC3E}">
        <p14:creationId xmlns:p14="http://schemas.microsoft.com/office/powerpoint/2010/main" val="38751620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FD420549-C282-A84F-1120-EFA43B22FB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2278" y="418950"/>
            <a:ext cx="4717701" cy="507556"/>
          </a:xfrm>
        </p:spPr>
        <p:txBody>
          <a:bodyPr/>
          <a:lstStyle/>
          <a:p>
            <a:r>
              <a:rPr lang="en-US" dirty="0"/>
              <a:t>Goal from Global attributes</a:t>
            </a:r>
            <a:endParaRPr lang="en-GB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6696E87-ADBE-2CDC-4FC3-3FA0F9B78626}"/>
              </a:ext>
            </a:extLst>
          </p:cNvPr>
          <p:cNvSpPr txBox="1"/>
          <p:nvPr/>
        </p:nvSpPr>
        <p:spPr>
          <a:xfrm>
            <a:off x="2029767" y="1235947"/>
            <a:ext cx="46440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highlight>
                  <a:srgbClr val="FFFF00"/>
                </a:highlight>
              </a:rPr>
              <a:t>Orientation, Shape, and Size</a:t>
            </a:r>
            <a:endParaRPr lang="en-GB">
              <a:highlight>
                <a:srgbClr val="FFFF00"/>
              </a:highligh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A7D74C-B5BE-7A71-4A7C-43BADD8874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56038"/>
            <a:ext cx="9144000" cy="254592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1F8A6C2-F9B3-3987-9A0A-0FE4EE31D893}"/>
              </a:ext>
            </a:extLst>
          </p:cNvPr>
          <p:cNvSpPr txBox="1"/>
          <p:nvPr/>
        </p:nvSpPr>
        <p:spPr>
          <a:xfrm>
            <a:off x="2431931" y="5132107"/>
            <a:ext cx="39960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Best Val Dice =  </a:t>
            </a:r>
            <a:r>
              <a:rPr lang="en-US" b="1" dirty="0"/>
              <a:t>0.9407</a:t>
            </a:r>
          </a:p>
        </p:txBody>
      </p:sp>
    </p:spTree>
    <p:extLst>
      <p:ext uri="{BB962C8B-B14F-4D97-AF65-F5344CB8AC3E}">
        <p14:creationId xmlns:p14="http://schemas.microsoft.com/office/powerpoint/2010/main" val="40280827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70685186-178D-DF51-BFDD-819682A9A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22" y="927524"/>
            <a:ext cx="8945756" cy="595928"/>
          </a:xfrm>
        </p:spPr>
        <p:txBody>
          <a:bodyPr>
            <a:noAutofit/>
          </a:bodyPr>
          <a:lstStyle/>
          <a:p>
            <a:pPr algn="ctr"/>
            <a:r>
              <a:rPr lang="en-US" sz="2000" b="1" dirty="0"/>
              <a:t>Results on Fetal Dataset (3D) – Longitudinal Registration </a:t>
            </a:r>
            <a:endParaRPr lang="en-GB" sz="20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9BA227-CF5E-6BD8-6A25-0A0647B2B0E1}"/>
              </a:ext>
            </a:extLst>
          </p:cNvPr>
          <p:cNvSpPr txBox="1"/>
          <p:nvPr/>
        </p:nvSpPr>
        <p:spPr>
          <a:xfrm>
            <a:off x="820572" y="3845113"/>
            <a:ext cx="8323428" cy="20005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0" i="0" dirty="0" err="1">
                <a:solidFill>
                  <a:srgbClr val="212121"/>
                </a:solidFill>
                <a:effectLst/>
                <a:ea typeface="Verdana" panose="020B0604030504040204" pitchFamily="34" charset="0"/>
              </a:rPr>
              <a:t>MSEMetric</a:t>
            </a:r>
            <a:r>
              <a:rPr lang="en-US" sz="2000" b="0" i="0" dirty="0">
                <a:solidFill>
                  <a:srgbClr val="212121"/>
                </a:solidFill>
                <a:effectLst/>
                <a:ea typeface="Verdana" panose="020B0604030504040204" pitchFamily="34" charset="0"/>
              </a:rPr>
              <a:t> W/O registration = 0.00377</a:t>
            </a:r>
          </a:p>
          <a:p>
            <a:r>
              <a:rPr lang="en-US" sz="2000" b="0" i="0" dirty="0" err="1">
                <a:solidFill>
                  <a:srgbClr val="212121"/>
                </a:solidFill>
                <a:effectLst/>
                <a:ea typeface="Verdana" panose="020B0604030504040204" pitchFamily="34" charset="0"/>
              </a:rPr>
              <a:t>MSEMetric</a:t>
            </a:r>
            <a:r>
              <a:rPr lang="en-US" sz="2000" b="0" i="0" dirty="0">
                <a:solidFill>
                  <a:srgbClr val="212121"/>
                </a:solidFill>
                <a:effectLst/>
                <a:ea typeface="Verdana" panose="020B0604030504040204" pitchFamily="34" charset="0"/>
              </a:rPr>
              <a:t> W/ registration = 0.00251 </a:t>
            </a:r>
          </a:p>
          <a:p>
            <a:endParaRPr lang="en-US" sz="2000" dirty="0">
              <a:solidFill>
                <a:srgbClr val="212121"/>
              </a:solidFill>
              <a:ea typeface="Verdana" panose="020B0604030504040204" pitchFamily="34" charset="0"/>
            </a:endParaRPr>
          </a:p>
          <a:p>
            <a:r>
              <a:rPr lang="en-US" sz="2000" b="0" i="0" dirty="0">
                <a:solidFill>
                  <a:srgbClr val="212121"/>
                </a:solidFill>
                <a:effectLst/>
                <a:ea typeface="Verdana" panose="020B0604030504040204" pitchFamily="34" charset="0"/>
              </a:rPr>
              <a:t>				        </a:t>
            </a:r>
            <a:r>
              <a:rPr lang="en-US" sz="2000" dirty="0">
                <a:solidFill>
                  <a:srgbClr val="212121"/>
                </a:solidFill>
                <a:ea typeface="Verdana" panose="020B0604030504040204" pitchFamily="34" charset="0"/>
              </a:rPr>
              <a:t>BG        LV         Myo</a:t>
            </a:r>
            <a:endParaRPr lang="en-US" sz="2000" b="0" i="0" dirty="0">
              <a:solidFill>
                <a:srgbClr val="212121"/>
              </a:solidFill>
              <a:effectLst/>
              <a:ea typeface="Verdana" panose="020B0604030504040204" pitchFamily="34" charset="0"/>
            </a:endParaRPr>
          </a:p>
          <a:p>
            <a:r>
              <a:rPr lang="en-US" sz="2000" b="0" i="0" dirty="0">
                <a:solidFill>
                  <a:srgbClr val="212121"/>
                </a:solidFill>
                <a:effectLst/>
                <a:ea typeface="Verdana" panose="020B0604030504040204" pitchFamily="34" charset="0"/>
              </a:rPr>
              <a:t>Mean dice W/O registration = [0.99093 0.78917 0.72605] </a:t>
            </a:r>
          </a:p>
          <a:p>
            <a:r>
              <a:rPr lang="en-US" sz="2000" b="0" i="0" dirty="0">
                <a:solidFill>
                  <a:srgbClr val="212121"/>
                </a:solidFill>
                <a:effectLst/>
                <a:ea typeface="Verdana" panose="020B0604030504040204" pitchFamily="34" charset="0"/>
              </a:rPr>
              <a:t>Mean dice W/ registration = [</a:t>
            </a:r>
            <a:r>
              <a:rPr lang="en-US" sz="2000" dirty="0">
                <a:solidFill>
                  <a:schemeClr val="tx1"/>
                </a:solidFill>
              </a:rPr>
              <a:t>0.98959 0.73347 0.64435</a:t>
            </a:r>
            <a:r>
              <a:rPr lang="en-US" sz="2000" b="0" i="0" dirty="0">
                <a:solidFill>
                  <a:srgbClr val="212121"/>
                </a:solidFill>
                <a:effectLst/>
                <a:ea typeface="Verdana" panose="020B0604030504040204" pitchFamily="34" charset="0"/>
              </a:rPr>
              <a:t>]</a:t>
            </a:r>
            <a:endParaRPr lang="en-US" sz="2000" dirty="0">
              <a:ea typeface="Verdana" panose="020B0604030504040204" pitchFamily="34" charset="0"/>
            </a:endParaRP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B77F85C0-A58F-22AE-58E5-AD34481BD1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20657"/>
            <a:ext cx="9144000" cy="2127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8">
            <a:extLst>
              <a:ext uri="{FF2B5EF4-FFF2-40B4-BE49-F238E27FC236}">
                <a16:creationId xmlns:a16="http://schemas.microsoft.com/office/drawing/2014/main" id="{5807024D-3C6D-6EFD-92AC-158E3FCDA3D0}"/>
              </a:ext>
            </a:extLst>
          </p:cNvPr>
          <p:cNvSpPr txBox="1">
            <a:spLocks/>
          </p:cNvSpPr>
          <p:nvPr/>
        </p:nvSpPr>
        <p:spPr>
          <a:xfrm>
            <a:off x="2186109" y="264011"/>
            <a:ext cx="4771781" cy="507556"/>
          </a:xfrm>
          <a:prstGeom prst="rect">
            <a:avLst/>
          </a:prstGeom>
        </p:spPr>
        <p:txBody>
          <a:bodyPr vert="horz" lIns="0" tIns="45720" rIns="0" bIns="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000" b="0" kern="1200">
                <a:solidFill>
                  <a:srgbClr val="003E74"/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 fontAlgn="auto">
              <a:spcAft>
                <a:spcPts val="0"/>
              </a:spcAft>
            </a:pPr>
            <a:r>
              <a:rPr lang="en-US" sz="2400" b="1" dirty="0">
                <a:solidFill>
                  <a:schemeClr val="accent1"/>
                </a:solidFill>
              </a:rPr>
              <a:t>AC-DLIR</a:t>
            </a:r>
          </a:p>
        </p:txBody>
      </p:sp>
    </p:spTree>
    <p:extLst>
      <p:ext uri="{BB962C8B-B14F-4D97-AF65-F5344CB8AC3E}">
        <p14:creationId xmlns:p14="http://schemas.microsoft.com/office/powerpoint/2010/main" val="2457463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6CD24CE-19B8-05F0-5BAE-78C4A00023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68983" y="1034640"/>
            <a:ext cx="10515600" cy="595928"/>
          </a:xfrm>
        </p:spPr>
        <p:txBody>
          <a:bodyPr>
            <a:noAutofit/>
          </a:bodyPr>
          <a:lstStyle/>
          <a:p>
            <a:pPr algn="ctr"/>
            <a:r>
              <a:rPr lang="en-US" sz="2000" b="1" dirty="0"/>
              <a:t>Results on CAMUS Dataset (2D) - Longitudinal Registration </a:t>
            </a:r>
            <a:endParaRPr lang="en-GB" sz="20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1F347E-2B38-B4E9-6E5A-A3A1D20F28C8}"/>
              </a:ext>
            </a:extLst>
          </p:cNvPr>
          <p:cNvSpPr txBox="1"/>
          <p:nvPr/>
        </p:nvSpPr>
        <p:spPr>
          <a:xfrm>
            <a:off x="961534" y="3863311"/>
            <a:ext cx="7814821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0" i="0" dirty="0" err="1">
                <a:solidFill>
                  <a:srgbClr val="212121"/>
                </a:solidFill>
                <a:effectLst/>
                <a:ea typeface="Verdana" panose="020B0604030504040204" pitchFamily="34" charset="0"/>
              </a:rPr>
              <a:t>MSEMetric</a:t>
            </a:r>
            <a:r>
              <a:rPr lang="en-US" sz="2000" b="0" i="0" dirty="0">
                <a:solidFill>
                  <a:srgbClr val="212121"/>
                </a:solidFill>
                <a:effectLst/>
                <a:ea typeface="Verdana" panose="020B0604030504040204" pitchFamily="34" charset="0"/>
              </a:rPr>
              <a:t> W/O registration = 0.00972</a:t>
            </a:r>
          </a:p>
          <a:p>
            <a:r>
              <a:rPr lang="en-US" sz="2000" b="0" i="0" dirty="0" err="1">
                <a:solidFill>
                  <a:srgbClr val="212121"/>
                </a:solidFill>
                <a:effectLst/>
                <a:ea typeface="Verdana" panose="020B0604030504040204" pitchFamily="34" charset="0"/>
              </a:rPr>
              <a:t>MSEMetric</a:t>
            </a:r>
            <a:r>
              <a:rPr lang="en-US" sz="2000" b="0" i="0" dirty="0">
                <a:solidFill>
                  <a:srgbClr val="212121"/>
                </a:solidFill>
                <a:effectLst/>
                <a:ea typeface="Verdana" panose="020B0604030504040204" pitchFamily="34" charset="0"/>
              </a:rPr>
              <a:t> W/ registration = 0.00598</a:t>
            </a:r>
          </a:p>
          <a:p>
            <a:endParaRPr lang="en-US" sz="2000" dirty="0">
              <a:solidFill>
                <a:srgbClr val="212121"/>
              </a:solidFill>
              <a:ea typeface="Verdana" panose="020B0604030504040204" pitchFamily="34" charset="0"/>
            </a:endParaRPr>
          </a:p>
          <a:p>
            <a:r>
              <a:rPr lang="en-US" sz="2000" b="0" i="0" dirty="0">
                <a:solidFill>
                  <a:srgbClr val="212121"/>
                </a:solidFill>
                <a:effectLst/>
                <a:ea typeface="Verdana" panose="020B0604030504040204" pitchFamily="34" charset="0"/>
              </a:rPr>
              <a:t>				        </a:t>
            </a:r>
            <a:r>
              <a:rPr lang="en-US" sz="2000" dirty="0">
                <a:solidFill>
                  <a:srgbClr val="212121"/>
                </a:solidFill>
                <a:ea typeface="Verdana" panose="020B0604030504040204" pitchFamily="34" charset="0"/>
              </a:rPr>
              <a:t>BG        LV         Myo</a:t>
            </a:r>
            <a:endParaRPr lang="en-US" sz="2000" b="0" i="0" dirty="0">
              <a:solidFill>
                <a:srgbClr val="212121"/>
              </a:solidFill>
              <a:effectLst/>
              <a:ea typeface="Verdana" panose="020B0604030504040204" pitchFamily="34" charset="0"/>
            </a:endParaRPr>
          </a:p>
          <a:p>
            <a:r>
              <a:rPr lang="en-US" sz="2000" b="0" i="0" dirty="0">
                <a:solidFill>
                  <a:srgbClr val="212121"/>
                </a:solidFill>
                <a:effectLst/>
                <a:ea typeface="Verdana" panose="020B0604030504040204" pitchFamily="34" charset="0"/>
              </a:rPr>
              <a:t>Mean dice W/O registration = [0.96678 0.76046 0.69391] </a:t>
            </a:r>
          </a:p>
          <a:p>
            <a:r>
              <a:rPr lang="en-US" sz="2000" b="0" i="0" dirty="0">
                <a:solidFill>
                  <a:srgbClr val="212121"/>
                </a:solidFill>
                <a:effectLst/>
                <a:ea typeface="Verdana" panose="020B0604030504040204" pitchFamily="34" charset="0"/>
              </a:rPr>
              <a:t>Mean dice W/ registration = [0.97972 0.91935 0.81437]</a:t>
            </a:r>
            <a:endParaRPr lang="en-US" sz="2000" dirty="0">
              <a:ea typeface="Verdana" panose="020B060403050404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EC4E49A-2DCE-B6CC-382D-07C5386ED4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3452"/>
            <a:ext cx="9144000" cy="2367413"/>
          </a:xfrm>
          <a:prstGeom prst="rect">
            <a:avLst/>
          </a:prstGeom>
        </p:spPr>
      </p:pic>
      <p:sp>
        <p:nvSpPr>
          <p:cNvPr id="4" name="Title 8">
            <a:extLst>
              <a:ext uri="{FF2B5EF4-FFF2-40B4-BE49-F238E27FC236}">
                <a16:creationId xmlns:a16="http://schemas.microsoft.com/office/drawing/2014/main" id="{1E58FE26-5E8E-FEC6-2D61-444A09DBA4C1}"/>
              </a:ext>
            </a:extLst>
          </p:cNvPr>
          <p:cNvSpPr txBox="1">
            <a:spLocks/>
          </p:cNvSpPr>
          <p:nvPr/>
        </p:nvSpPr>
        <p:spPr>
          <a:xfrm>
            <a:off x="2186109" y="264011"/>
            <a:ext cx="4771781" cy="507556"/>
          </a:xfrm>
          <a:prstGeom prst="rect">
            <a:avLst/>
          </a:prstGeom>
        </p:spPr>
        <p:txBody>
          <a:bodyPr vert="horz" lIns="0" tIns="45720" rIns="0" bIns="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000" b="0" kern="1200">
                <a:solidFill>
                  <a:srgbClr val="003E74"/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 fontAlgn="auto">
              <a:spcAft>
                <a:spcPts val="0"/>
              </a:spcAft>
            </a:pPr>
            <a:r>
              <a:rPr lang="en-US" sz="2400" b="1" dirty="0">
                <a:solidFill>
                  <a:schemeClr val="accent1"/>
                </a:solidFill>
              </a:rPr>
              <a:t>AC-DLIR</a:t>
            </a:r>
          </a:p>
        </p:txBody>
      </p:sp>
    </p:spTree>
    <p:extLst>
      <p:ext uri="{BB962C8B-B14F-4D97-AF65-F5344CB8AC3E}">
        <p14:creationId xmlns:p14="http://schemas.microsoft.com/office/powerpoint/2010/main" val="75021156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8">
            <a:extLst>
              <a:ext uri="{FF2B5EF4-FFF2-40B4-BE49-F238E27FC236}">
                <a16:creationId xmlns:a16="http://schemas.microsoft.com/office/drawing/2014/main" id="{4BB22E10-C71C-DFF6-C9CC-4D1497192947}"/>
              </a:ext>
            </a:extLst>
          </p:cNvPr>
          <p:cNvSpPr txBox="1">
            <a:spLocks/>
          </p:cNvSpPr>
          <p:nvPr/>
        </p:nvSpPr>
        <p:spPr>
          <a:xfrm>
            <a:off x="2186109" y="264011"/>
            <a:ext cx="4771781" cy="507556"/>
          </a:xfrm>
          <a:prstGeom prst="rect">
            <a:avLst/>
          </a:prstGeom>
        </p:spPr>
        <p:txBody>
          <a:bodyPr vert="horz" lIns="0" tIns="45720" rIns="0" bIns="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000" b="0" kern="1200">
                <a:solidFill>
                  <a:srgbClr val="003E74"/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 fontAlgn="auto">
              <a:spcAft>
                <a:spcPts val="0"/>
              </a:spcAft>
            </a:pPr>
            <a:r>
              <a:rPr lang="en-US" sz="2400" b="1" dirty="0">
                <a:solidFill>
                  <a:schemeClr val="accent1"/>
                </a:solidFill>
              </a:rPr>
              <a:t>AC-DLIR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59AEC8-8F55-DCB2-2527-05DD5740C8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967" y="1041416"/>
            <a:ext cx="7827942" cy="4925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05129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FD420549-C282-A84F-1120-EFA43B22FB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8190" y="358219"/>
            <a:ext cx="6737212" cy="507556"/>
          </a:xfrm>
        </p:spPr>
        <p:txBody>
          <a:bodyPr/>
          <a:lstStyle/>
          <a:p>
            <a:r>
              <a:rPr lang="en-US" sz="2400" dirty="0"/>
              <a:t>Anatomically constrained DLIR (AC-DLIR)</a:t>
            </a:r>
            <a:endParaRPr lang="en-GB" sz="2400" dirty="0"/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9A6BA9E9-FA7A-4156-6C43-4E00F0F4E9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693" y="998760"/>
            <a:ext cx="7946796" cy="5388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6666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59698B4-3D29-F8E4-8B62-B3B334C638C5}"/>
              </a:ext>
            </a:extLst>
          </p:cNvPr>
          <p:cNvSpPr txBox="1"/>
          <p:nvPr/>
        </p:nvSpPr>
        <p:spPr>
          <a:xfrm>
            <a:off x="289250" y="1177310"/>
            <a:ext cx="8854750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ea typeface="Verdana" panose="020B0604030504040204" pitchFamily="34" charset="0"/>
              </a:rPr>
              <a:t>Still, there is room for performance improvement.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/>
              </a:solidFill>
              <a:ea typeface="Verdana" panose="020B060403050404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ea typeface="Verdana" panose="020B0604030504040204" pitchFamily="34" charset="0"/>
              </a:rPr>
              <a:t>Hence, we proposed </a:t>
            </a:r>
            <a:r>
              <a:rPr lang="en-US" sz="2000" b="1" dirty="0">
                <a:solidFill>
                  <a:schemeClr val="tx1"/>
                </a:solidFill>
                <a:ea typeface="Verdana" panose="020B0604030504040204" pitchFamily="34" charset="0"/>
              </a:rPr>
              <a:t>Adversarial</a:t>
            </a:r>
            <a:r>
              <a:rPr lang="en-US" sz="2000" dirty="0">
                <a:solidFill>
                  <a:schemeClr val="tx1"/>
                </a:solidFill>
                <a:ea typeface="Verdana" panose="020B0604030504040204" pitchFamily="34" charset="0"/>
              </a:rPr>
              <a:t> Anatomically constrained (AdvAC) DLIR framework.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/>
              </a:solidFill>
              <a:ea typeface="Verdana" panose="020B060403050404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ea typeface="Verdana" panose="020B0604030504040204" pitchFamily="34" charset="0"/>
              </a:rPr>
              <a:t>The part of </a:t>
            </a:r>
            <a:r>
              <a:rPr lang="en-US" sz="2000" b="0" i="0" dirty="0">
                <a:solidFill>
                  <a:schemeClr val="tx1"/>
                </a:solidFill>
                <a:effectLst/>
                <a:ea typeface="Verdana" panose="020B0604030504040204" pitchFamily="34" charset="0"/>
              </a:rPr>
              <a:t>AC-DLIR for generating the deformable images as a </a:t>
            </a:r>
            <a:r>
              <a:rPr lang="en-US" sz="2000" b="1" i="0" dirty="0">
                <a:solidFill>
                  <a:schemeClr val="tx1"/>
                </a:solidFill>
                <a:effectLst/>
                <a:ea typeface="Verdana" panose="020B0604030504040204" pitchFamily="34" charset="0"/>
              </a:rPr>
              <a:t>generator</a:t>
            </a:r>
            <a:r>
              <a:rPr lang="en-US" sz="2000" b="0" i="0" dirty="0">
                <a:solidFill>
                  <a:schemeClr val="tx1"/>
                </a:solidFill>
                <a:effectLst/>
                <a:ea typeface="Verdana" panose="020B0604030504040204" pitchFamily="34" charset="0"/>
              </a:rPr>
              <a:t> for the adversarial network.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/>
              </a:solidFill>
              <a:ea typeface="Verdana" panose="020B060403050404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ea typeface="Verdana" panose="020B0604030504040204" pitchFamily="34" charset="0"/>
              </a:rPr>
              <a:t>A </a:t>
            </a:r>
            <a:r>
              <a:rPr lang="en-US" sz="2000" b="1" dirty="0">
                <a:solidFill>
                  <a:schemeClr val="tx1"/>
                </a:solidFill>
                <a:ea typeface="Verdana" panose="020B0604030504040204" pitchFamily="34" charset="0"/>
              </a:rPr>
              <a:t>discriminator</a:t>
            </a:r>
            <a:r>
              <a:rPr lang="en-US" sz="2000" dirty="0">
                <a:solidFill>
                  <a:schemeClr val="tx1"/>
                </a:solidFill>
                <a:ea typeface="Verdana" panose="020B0604030504040204" pitchFamily="34" charset="0"/>
              </a:rPr>
              <a:t> was also trained which was able to classify the fixed and moved images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/>
              </a:solidFill>
              <a:ea typeface="Verdana" panose="020B060403050404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ea typeface="Verdana" panose="020B0604030504040204" pitchFamily="34" charset="0"/>
              </a:rPr>
              <a:t>While training, the generator would try to create as much as </a:t>
            </a:r>
            <a:r>
              <a:rPr lang="en-US" sz="2000" b="1" dirty="0">
                <a:solidFill>
                  <a:schemeClr val="tx1"/>
                </a:solidFill>
                <a:ea typeface="Verdana" panose="020B0604030504040204" pitchFamily="34" charset="0"/>
              </a:rPr>
              <a:t>plausible images</a:t>
            </a:r>
            <a:r>
              <a:rPr lang="en-US" sz="2000" dirty="0">
                <a:solidFill>
                  <a:schemeClr val="tx1"/>
                </a:solidFill>
                <a:ea typeface="Verdana" panose="020B0604030504040204" pitchFamily="34" charset="0"/>
              </a:rPr>
              <a:t> as the fixed image whereas the discriminator would try to discriminate them.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208289-D472-E78F-B6F4-E92F23685A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8190" y="358219"/>
            <a:ext cx="6737212" cy="507556"/>
          </a:xfrm>
        </p:spPr>
        <p:txBody>
          <a:bodyPr/>
          <a:lstStyle/>
          <a:p>
            <a:r>
              <a:rPr lang="en-US" sz="2400" dirty="0"/>
              <a:t>Adversarial AC-DLIR (AdvAC-DLIR)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8364106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roup 83">
            <a:extLst>
              <a:ext uri="{FF2B5EF4-FFF2-40B4-BE49-F238E27FC236}">
                <a16:creationId xmlns:a16="http://schemas.microsoft.com/office/drawing/2014/main" id="{5A61452E-4CF6-C421-2A7D-481FA4276443}"/>
              </a:ext>
            </a:extLst>
          </p:cNvPr>
          <p:cNvGrpSpPr/>
          <p:nvPr/>
        </p:nvGrpSpPr>
        <p:grpSpPr>
          <a:xfrm>
            <a:off x="162636" y="1164501"/>
            <a:ext cx="8818728" cy="4228332"/>
            <a:chOff x="437238" y="460788"/>
            <a:chExt cx="9687645" cy="5109326"/>
          </a:xfrm>
        </p:grpSpPr>
        <p:sp>
          <p:nvSpPr>
            <p:cNvPr id="7" name="Arrow: Up-Down 6">
              <a:extLst>
                <a:ext uri="{FF2B5EF4-FFF2-40B4-BE49-F238E27FC236}">
                  <a16:creationId xmlns:a16="http://schemas.microsoft.com/office/drawing/2014/main" id="{D6A9084A-61B4-9E3D-FAE4-5AC890F1F53F}"/>
                </a:ext>
              </a:extLst>
            </p:cNvPr>
            <p:cNvSpPr/>
            <p:nvPr/>
          </p:nvSpPr>
          <p:spPr>
            <a:xfrm>
              <a:off x="6073782" y="2095987"/>
              <a:ext cx="484632" cy="2671684"/>
            </a:xfrm>
            <a:prstGeom prst="upDownArrow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A61FB77-2424-8DBD-AD4E-08E3026F6593}"/>
                </a:ext>
              </a:extLst>
            </p:cNvPr>
            <p:cNvGrpSpPr/>
            <p:nvPr/>
          </p:nvGrpSpPr>
          <p:grpSpPr>
            <a:xfrm>
              <a:off x="437238" y="686315"/>
              <a:ext cx="968646" cy="1332949"/>
              <a:chOff x="2490925" y="981622"/>
              <a:chExt cx="1169116" cy="1513895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27D684FF-A7AD-49A0-17F1-D770695DF2E8}"/>
                  </a:ext>
                </a:extLst>
              </p:cNvPr>
              <p:cNvGrpSpPr/>
              <p:nvPr/>
            </p:nvGrpSpPr>
            <p:grpSpPr>
              <a:xfrm>
                <a:off x="2490925" y="1603121"/>
                <a:ext cx="1105660" cy="892396"/>
                <a:chOff x="1061140" y="2923416"/>
                <a:chExt cx="1105660" cy="1011168"/>
              </a:xfrm>
            </p:grpSpPr>
            <p:pic>
              <p:nvPicPr>
                <p:cNvPr id="11" name="Picture 10">
                  <a:extLst>
                    <a:ext uri="{FF2B5EF4-FFF2-40B4-BE49-F238E27FC236}">
                      <a16:creationId xmlns:a16="http://schemas.microsoft.com/office/drawing/2014/main" id="{C6615C86-A26C-3A4B-7586-B40EBCF31C7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61570" y="2923416"/>
                  <a:ext cx="705230" cy="705230"/>
                </a:xfrm>
                <a:prstGeom prst="rect">
                  <a:avLst/>
                </a:prstGeom>
              </p:spPr>
            </p:pic>
            <p:pic>
              <p:nvPicPr>
                <p:cNvPr id="12" name="Picture 11">
                  <a:extLst>
                    <a:ext uri="{FF2B5EF4-FFF2-40B4-BE49-F238E27FC236}">
                      <a16:creationId xmlns:a16="http://schemas.microsoft.com/office/drawing/2014/main" id="{A62807DC-B015-0425-6B5E-C56E9D4A705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61355" y="3076385"/>
                  <a:ext cx="705230" cy="705230"/>
                </a:xfrm>
                <a:prstGeom prst="rect">
                  <a:avLst/>
                </a:prstGeom>
              </p:spPr>
            </p:pic>
            <p:pic>
              <p:nvPicPr>
                <p:cNvPr id="13" name="Picture 12">
                  <a:extLst>
                    <a:ext uri="{FF2B5EF4-FFF2-40B4-BE49-F238E27FC236}">
                      <a16:creationId xmlns:a16="http://schemas.microsoft.com/office/drawing/2014/main" id="{8EB91438-978D-60AA-6286-7F20417CBED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61140" y="3229354"/>
                  <a:ext cx="705230" cy="705230"/>
                </a:xfrm>
                <a:prstGeom prst="rect">
                  <a:avLst/>
                </a:prstGeom>
              </p:spPr>
            </p:pic>
          </p:grp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568BA21-FEB6-135B-8858-648EAB6043F6}"/>
                  </a:ext>
                </a:extLst>
              </p:cNvPr>
              <p:cNvSpPr txBox="1"/>
              <p:nvPr/>
            </p:nvSpPr>
            <p:spPr>
              <a:xfrm>
                <a:off x="2660682" y="981622"/>
                <a:ext cx="999359" cy="6335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/>
                  <a:t>t=1</a:t>
                </a:r>
                <a:endParaRPr lang="en-GB" baseline="-25000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8C5BD47A-53EF-1AEC-DD2B-59FF79FB889E}"/>
                </a:ext>
              </a:extLst>
            </p:cNvPr>
            <p:cNvGrpSpPr/>
            <p:nvPr/>
          </p:nvGrpSpPr>
          <p:grpSpPr>
            <a:xfrm>
              <a:off x="573130" y="4124483"/>
              <a:ext cx="916071" cy="1369458"/>
              <a:chOff x="2490925" y="940157"/>
              <a:chExt cx="1105660" cy="1555360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CA76904D-B861-ECEF-D598-6A644F1B1C9B}"/>
                  </a:ext>
                </a:extLst>
              </p:cNvPr>
              <p:cNvGrpSpPr/>
              <p:nvPr/>
            </p:nvGrpSpPr>
            <p:grpSpPr>
              <a:xfrm>
                <a:off x="2490925" y="1603121"/>
                <a:ext cx="1105660" cy="892396"/>
                <a:chOff x="1061140" y="2923416"/>
                <a:chExt cx="1105660" cy="1011168"/>
              </a:xfrm>
            </p:grpSpPr>
            <p:pic>
              <p:nvPicPr>
                <p:cNvPr id="17" name="Picture 16">
                  <a:extLst>
                    <a:ext uri="{FF2B5EF4-FFF2-40B4-BE49-F238E27FC236}">
                      <a16:creationId xmlns:a16="http://schemas.microsoft.com/office/drawing/2014/main" id="{BE9916F9-C8C1-9BCC-ACBA-5347F67842C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61570" y="2923416"/>
                  <a:ext cx="705230" cy="705230"/>
                </a:xfrm>
                <a:prstGeom prst="rect">
                  <a:avLst/>
                </a:prstGeom>
              </p:spPr>
            </p:pic>
            <p:pic>
              <p:nvPicPr>
                <p:cNvPr id="18" name="Picture 17">
                  <a:extLst>
                    <a:ext uri="{FF2B5EF4-FFF2-40B4-BE49-F238E27FC236}">
                      <a16:creationId xmlns:a16="http://schemas.microsoft.com/office/drawing/2014/main" id="{7F4AA81C-69AE-1003-6AFC-35B18420A46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61355" y="3076385"/>
                  <a:ext cx="705230" cy="705230"/>
                </a:xfrm>
                <a:prstGeom prst="rect">
                  <a:avLst/>
                </a:prstGeom>
              </p:spPr>
            </p:pic>
            <p:pic>
              <p:nvPicPr>
                <p:cNvPr id="19" name="Picture 18">
                  <a:extLst>
                    <a:ext uri="{FF2B5EF4-FFF2-40B4-BE49-F238E27FC236}">
                      <a16:creationId xmlns:a16="http://schemas.microsoft.com/office/drawing/2014/main" id="{B06A2DD0-5A16-5D0F-E814-D9264AC88CE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61140" y="3229354"/>
                  <a:ext cx="705230" cy="705230"/>
                </a:xfrm>
                <a:prstGeom prst="rect">
                  <a:avLst/>
                </a:prstGeom>
              </p:spPr>
            </p:pic>
          </p:grp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56B6742-D95A-336D-BF57-5F7E0001E981}"/>
                  </a:ext>
                </a:extLst>
              </p:cNvPr>
              <p:cNvSpPr txBox="1"/>
              <p:nvPr/>
            </p:nvSpPr>
            <p:spPr>
              <a:xfrm>
                <a:off x="2572289" y="940157"/>
                <a:ext cx="999359" cy="6335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/>
                  <a:t>t=n</a:t>
                </a:r>
                <a:endParaRPr lang="en-GB" baseline="-25000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BA620432-574F-D216-1B33-4711B316E99C}"/>
                </a:ext>
              </a:extLst>
            </p:cNvPr>
            <p:cNvGrpSpPr/>
            <p:nvPr/>
          </p:nvGrpSpPr>
          <p:grpSpPr>
            <a:xfrm>
              <a:off x="9170999" y="3940104"/>
              <a:ext cx="953884" cy="1310880"/>
              <a:chOff x="975702" y="4628602"/>
              <a:chExt cx="953884" cy="1654249"/>
            </a:xfrm>
          </p:grpSpPr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585415E4-8A43-FE1D-D54E-F7D7D6BC60DD}"/>
                  </a:ext>
                </a:extLst>
              </p:cNvPr>
              <p:cNvGrpSpPr/>
              <p:nvPr/>
            </p:nvGrpSpPr>
            <p:grpSpPr>
              <a:xfrm>
                <a:off x="975702" y="5273102"/>
                <a:ext cx="953884" cy="1009749"/>
                <a:chOff x="975702" y="5273102"/>
                <a:chExt cx="953884" cy="1009749"/>
              </a:xfrm>
            </p:grpSpPr>
            <p:pic>
              <p:nvPicPr>
                <p:cNvPr id="23" name="Picture 22" descr="Logo&#10;&#10;Description automatically generated">
                  <a:extLst>
                    <a:ext uri="{FF2B5EF4-FFF2-40B4-BE49-F238E27FC236}">
                      <a16:creationId xmlns:a16="http://schemas.microsoft.com/office/drawing/2014/main" id="{6AAC5FC5-0312-1285-DE8D-40955395691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86823" y="5273102"/>
                  <a:ext cx="742763" cy="673166"/>
                </a:xfrm>
                <a:prstGeom prst="rect">
                  <a:avLst/>
                </a:prstGeom>
              </p:spPr>
            </p:pic>
            <p:pic>
              <p:nvPicPr>
                <p:cNvPr id="24" name="Picture 23" descr="Logo&#10;&#10;Description automatically generated">
                  <a:extLst>
                    <a:ext uri="{FF2B5EF4-FFF2-40B4-BE49-F238E27FC236}">
                      <a16:creationId xmlns:a16="http://schemas.microsoft.com/office/drawing/2014/main" id="{4A24456A-A551-5140-7961-CF6695E83BA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60440" y="5454460"/>
                  <a:ext cx="742763" cy="673166"/>
                </a:xfrm>
                <a:prstGeom prst="rect">
                  <a:avLst/>
                </a:prstGeom>
              </p:spPr>
            </p:pic>
            <p:pic>
              <p:nvPicPr>
                <p:cNvPr id="25" name="Picture 24" descr="Logo&#10;&#10;Description automatically generated">
                  <a:extLst>
                    <a:ext uri="{FF2B5EF4-FFF2-40B4-BE49-F238E27FC236}">
                      <a16:creationId xmlns:a16="http://schemas.microsoft.com/office/drawing/2014/main" id="{9B4058E6-99EB-E833-FB6E-9C8E266647E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75702" y="5609685"/>
                  <a:ext cx="742763" cy="673166"/>
                </a:xfrm>
                <a:prstGeom prst="rect">
                  <a:avLst/>
                </a:prstGeom>
              </p:spPr>
            </p:pic>
          </p:grp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869CCCA-77E1-B6AB-AA48-D129DBBA2DC8}"/>
                  </a:ext>
                </a:extLst>
              </p:cNvPr>
              <p:cNvSpPr txBox="1"/>
              <p:nvPr/>
            </p:nvSpPr>
            <p:spPr>
              <a:xfrm>
                <a:off x="1017823" y="4628602"/>
                <a:ext cx="827998" cy="7039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/>
                  <a:t>t=n</a:t>
                </a:r>
                <a:endParaRPr lang="en-GB" baseline="-25000"/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6B84D198-5FB4-5597-3FA0-8408B983B380}"/>
                </a:ext>
              </a:extLst>
            </p:cNvPr>
            <p:cNvGrpSpPr/>
            <p:nvPr/>
          </p:nvGrpSpPr>
          <p:grpSpPr>
            <a:xfrm>
              <a:off x="9072778" y="460788"/>
              <a:ext cx="953884" cy="1382099"/>
              <a:chOff x="975702" y="4538728"/>
              <a:chExt cx="953884" cy="1744123"/>
            </a:xfrm>
          </p:grpSpPr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9E644EB6-9A74-1C6F-9302-100C6D0E93EC}"/>
                  </a:ext>
                </a:extLst>
              </p:cNvPr>
              <p:cNvGrpSpPr/>
              <p:nvPr/>
            </p:nvGrpSpPr>
            <p:grpSpPr>
              <a:xfrm>
                <a:off x="975702" y="5273102"/>
                <a:ext cx="953884" cy="1009749"/>
                <a:chOff x="975702" y="5273102"/>
                <a:chExt cx="953884" cy="1009749"/>
              </a:xfrm>
            </p:grpSpPr>
            <p:pic>
              <p:nvPicPr>
                <p:cNvPr id="31" name="Picture 30" descr="Logo&#10;&#10;Description automatically generated">
                  <a:extLst>
                    <a:ext uri="{FF2B5EF4-FFF2-40B4-BE49-F238E27FC236}">
                      <a16:creationId xmlns:a16="http://schemas.microsoft.com/office/drawing/2014/main" id="{16FB64A6-FA7C-60F9-0E75-5C4F06971FF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86823" y="5273102"/>
                  <a:ext cx="742763" cy="673166"/>
                </a:xfrm>
                <a:prstGeom prst="rect">
                  <a:avLst/>
                </a:prstGeom>
              </p:spPr>
            </p:pic>
            <p:pic>
              <p:nvPicPr>
                <p:cNvPr id="32" name="Picture 31" descr="Logo&#10;&#10;Description automatically generated">
                  <a:extLst>
                    <a:ext uri="{FF2B5EF4-FFF2-40B4-BE49-F238E27FC236}">
                      <a16:creationId xmlns:a16="http://schemas.microsoft.com/office/drawing/2014/main" id="{5879CC4B-191B-D254-FD66-A0ED4DE8C19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60440" y="5454460"/>
                  <a:ext cx="742763" cy="673166"/>
                </a:xfrm>
                <a:prstGeom prst="rect">
                  <a:avLst/>
                </a:prstGeom>
              </p:spPr>
            </p:pic>
            <p:pic>
              <p:nvPicPr>
                <p:cNvPr id="33" name="Picture 32" descr="Logo&#10;&#10;Description automatically generated">
                  <a:extLst>
                    <a:ext uri="{FF2B5EF4-FFF2-40B4-BE49-F238E27FC236}">
                      <a16:creationId xmlns:a16="http://schemas.microsoft.com/office/drawing/2014/main" id="{2A84F92B-C6CB-B3AC-78F8-9C91E82485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75702" y="5609685"/>
                  <a:ext cx="742763" cy="673166"/>
                </a:xfrm>
                <a:prstGeom prst="rect">
                  <a:avLst/>
                </a:prstGeom>
              </p:spPr>
            </p:pic>
          </p:grp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A1FB709-B555-9727-1E5D-47E5C9669791}"/>
                  </a:ext>
                </a:extLst>
              </p:cNvPr>
              <p:cNvSpPr txBox="1"/>
              <p:nvPr/>
            </p:nvSpPr>
            <p:spPr>
              <a:xfrm>
                <a:off x="1010508" y="4538728"/>
                <a:ext cx="827998" cy="7039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/>
                  <a:t>t=1</a:t>
                </a:r>
                <a:endParaRPr lang="en-GB" baseline="-25000"/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8E40F9C9-E0B1-AAC9-950E-F334729FAD80}"/>
                </a:ext>
              </a:extLst>
            </p:cNvPr>
            <p:cNvGrpSpPr/>
            <p:nvPr/>
          </p:nvGrpSpPr>
          <p:grpSpPr>
            <a:xfrm rot="10800000" flipH="1">
              <a:off x="1774297" y="4219034"/>
              <a:ext cx="7139490" cy="1351080"/>
              <a:chOff x="1803688" y="993540"/>
              <a:chExt cx="7130971" cy="1351080"/>
            </a:xfrm>
          </p:grpSpPr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EEC685BE-7BE9-44ED-426F-01871D552D7D}"/>
                  </a:ext>
                </a:extLst>
              </p:cNvPr>
              <p:cNvGrpSpPr/>
              <p:nvPr/>
            </p:nvGrpSpPr>
            <p:grpSpPr>
              <a:xfrm>
                <a:off x="1803688" y="993540"/>
                <a:ext cx="7130971" cy="1351080"/>
                <a:chOff x="1498888" y="688740"/>
                <a:chExt cx="7765692" cy="1351080"/>
              </a:xfrm>
            </p:grpSpPr>
            <p:grpSp>
              <p:nvGrpSpPr>
                <p:cNvPr id="44" name="Group 43">
                  <a:extLst>
                    <a:ext uri="{FF2B5EF4-FFF2-40B4-BE49-F238E27FC236}">
                      <a16:creationId xmlns:a16="http://schemas.microsoft.com/office/drawing/2014/main" id="{9E02D5ED-5A28-7911-840C-D2FEFA2E4B01}"/>
                    </a:ext>
                  </a:extLst>
                </p:cNvPr>
                <p:cNvGrpSpPr/>
                <p:nvPr/>
              </p:nvGrpSpPr>
              <p:grpSpPr>
                <a:xfrm>
                  <a:off x="1498888" y="688740"/>
                  <a:ext cx="3750709" cy="1351079"/>
                  <a:chOff x="1498888" y="688740"/>
                  <a:chExt cx="3750709" cy="1351079"/>
                </a:xfrm>
              </p:grpSpPr>
              <p:sp>
                <p:nvSpPr>
                  <p:cNvPr id="50" name="Trapezoid 49">
                    <a:extLst>
                      <a:ext uri="{FF2B5EF4-FFF2-40B4-BE49-F238E27FC236}">
                        <a16:creationId xmlns:a16="http://schemas.microsoft.com/office/drawing/2014/main" id="{2FC901CD-12D4-741C-1B82-65BAAA1F2270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1229464" y="958164"/>
                    <a:ext cx="1351079" cy="812232"/>
                  </a:xfrm>
                  <a:prstGeom prst="trapezoid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1" name="Trapezoid 50">
                    <a:extLst>
                      <a:ext uri="{FF2B5EF4-FFF2-40B4-BE49-F238E27FC236}">
                        <a16:creationId xmlns:a16="http://schemas.microsoft.com/office/drawing/2014/main" id="{18C6A3E2-0E1B-B1DC-22B4-CFFA614341CF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2379177" y="984916"/>
                    <a:ext cx="996124" cy="812232"/>
                  </a:xfrm>
                  <a:prstGeom prst="trapezoid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2" name="Trapezoid 51">
                    <a:extLst>
                      <a:ext uri="{FF2B5EF4-FFF2-40B4-BE49-F238E27FC236}">
                        <a16:creationId xmlns:a16="http://schemas.microsoft.com/office/drawing/2014/main" id="{8AB6A73B-91B7-2CCA-211E-6A678C978D55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590250" y="1005532"/>
                    <a:ext cx="614020" cy="812232"/>
                  </a:xfrm>
                  <a:prstGeom prst="trapezoid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3" name="Trapezoid 52">
                    <a:extLst>
                      <a:ext uri="{FF2B5EF4-FFF2-40B4-BE49-F238E27FC236}">
                        <a16:creationId xmlns:a16="http://schemas.microsoft.com/office/drawing/2014/main" id="{4EF234F5-599C-2402-27B8-BFFCCAAA3392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709007" y="984916"/>
                    <a:ext cx="268948" cy="812232"/>
                  </a:xfrm>
                  <a:prstGeom prst="trapezoid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45" name="Group 44">
                  <a:extLst>
                    <a:ext uri="{FF2B5EF4-FFF2-40B4-BE49-F238E27FC236}">
                      <a16:creationId xmlns:a16="http://schemas.microsoft.com/office/drawing/2014/main" id="{DF6795DD-A6B1-1B37-3694-E4D373305D62}"/>
                    </a:ext>
                  </a:extLst>
                </p:cNvPr>
                <p:cNvGrpSpPr/>
                <p:nvPr/>
              </p:nvGrpSpPr>
              <p:grpSpPr>
                <a:xfrm flipH="1">
                  <a:off x="5519708" y="688741"/>
                  <a:ext cx="3744872" cy="1351079"/>
                  <a:chOff x="1498888" y="688740"/>
                  <a:chExt cx="3750709" cy="1351079"/>
                </a:xfrm>
              </p:grpSpPr>
              <p:sp>
                <p:nvSpPr>
                  <p:cNvPr id="46" name="Trapezoid 45">
                    <a:extLst>
                      <a:ext uri="{FF2B5EF4-FFF2-40B4-BE49-F238E27FC236}">
                        <a16:creationId xmlns:a16="http://schemas.microsoft.com/office/drawing/2014/main" id="{059DEB5C-A614-BF39-ED59-4740F90147C6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1229464" y="958164"/>
                    <a:ext cx="1351079" cy="812232"/>
                  </a:xfrm>
                  <a:prstGeom prst="trapezoid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47" name="Trapezoid 46">
                    <a:extLst>
                      <a:ext uri="{FF2B5EF4-FFF2-40B4-BE49-F238E27FC236}">
                        <a16:creationId xmlns:a16="http://schemas.microsoft.com/office/drawing/2014/main" id="{E1D5B6BE-E19B-9078-74A2-393FD4987098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2379177" y="984916"/>
                    <a:ext cx="996124" cy="812232"/>
                  </a:xfrm>
                  <a:prstGeom prst="trapezoid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48" name="Trapezoid 47">
                    <a:extLst>
                      <a:ext uri="{FF2B5EF4-FFF2-40B4-BE49-F238E27FC236}">
                        <a16:creationId xmlns:a16="http://schemas.microsoft.com/office/drawing/2014/main" id="{C2D3A653-4E5F-531E-F45B-D52240D15B19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590250" y="1005532"/>
                    <a:ext cx="614020" cy="812232"/>
                  </a:xfrm>
                  <a:prstGeom prst="trapezoid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49" name="Trapezoid 48">
                    <a:extLst>
                      <a:ext uri="{FF2B5EF4-FFF2-40B4-BE49-F238E27FC236}">
                        <a16:creationId xmlns:a16="http://schemas.microsoft.com/office/drawing/2014/main" id="{075B77C4-7F8F-5B27-20F4-228EC91AA01C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709007" y="984916"/>
                    <a:ext cx="268948" cy="812232"/>
                  </a:xfrm>
                  <a:prstGeom prst="trapezoid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</p:grpSp>
          <p:cxnSp>
            <p:nvCxnSpPr>
              <p:cNvPr id="41" name="Connector: Elbow 40">
                <a:extLst>
                  <a:ext uri="{FF2B5EF4-FFF2-40B4-BE49-F238E27FC236}">
                    <a16:creationId xmlns:a16="http://schemas.microsoft.com/office/drawing/2014/main" id="{F2B1F669-4602-7214-AA5B-9DA70CAB852E}"/>
                  </a:ext>
                </a:extLst>
              </p:cNvPr>
              <p:cNvCxnSpPr>
                <a:cxnSpLocks/>
                <a:stCxn id="50" idx="1"/>
                <a:endCxn id="46" idx="1"/>
              </p:cNvCxnSpPr>
              <p:nvPr/>
            </p:nvCxnSpPr>
            <p:spPr>
              <a:xfrm rot="5400000" flipH="1" flipV="1">
                <a:off x="5369393" y="-2106154"/>
                <a:ext cx="143" cy="6385708"/>
              </a:xfrm>
              <a:prstGeom prst="bentConnector3">
                <a:avLst>
                  <a:gd name="adj1" fmla="val 456124476"/>
                </a:avLst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2" name="Connector: Elbow 41">
                <a:extLst>
                  <a:ext uri="{FF2B5EF4-FFF2-40B4-BE49-F238E27FC236}">
                    <a16:creationId xmlns:a16="http://schemas.microsoft.com/office/drawing/2014/main" id="{1E223914-6190-D26E-9195-647AC843ADE2}"/>
                  </a:ext>
                </a:extLst>
              </p:cNvPr>
              <p:cNvCxnSpPr>
                <a:cxnSpLocks/>
                <a:stCxn id="51" idx="1"/>
                <a:endCxn id="47" idx="1"/>
              </p:cNvCxnSpPr>
              <p:nvPr/>
            </p:nvCxnSpPr>
            <p:spPr>
              <a:xfrm rot="5400000" flipH="1" flipV="1">
                <a:off x="5370086" y="-1009848"/>
                <a:ext cx="144" cy="4601555"/>
              </a:xfrm>
              <a:prstGeom prst="bentConnector3">
                <a:avLst>
                  <a:gd name="adj1" fmla="val 345932639"/>
                </a:avLst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3" name="Connector: Elbow 42">
                <a:extLst>
                  <a:ext uri="{FF2B5EF4-FFF2-40B4-BE49-F238E27FC236}">
                    <a16:creationId xmlns:a16="http://schemas.microsoft.com/office/drawing/2014/main" id="{67DB4CCC-8CDE-30EE-CB25-33FF62DBD882}"/>
                  </a:ext>
                </a:extLst>
              </p:cNvPr>
              <p:cNvCxnSpPr>
                <a:cxnSpLocks/>
                <a:stCxn id="52" idx="1"/>
                <a:endCxn id="48" idx="1"/>
              </p:cNvCxnSpPr>
              <p:nvPr/>
            </p:nvCxnSpPr>
            <p:spPr>
              <a:xfrm rot="16200000" flipH="1">
                <a:off x="5370886" y="121336"/>
                <a:ext cx="1" cy="2729711"/>
              </a:xfrm>
              <a:prstGeom prst="bentConnector3">
                <a:avLst>
                  <a:gd name="adj1" fmla="val -37126600000"/>
                </a:avLst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368E56AE-7A8D-42E8-7CF1-BB270B179508}"/>
                </a:ext>
              </a:extLst>
            </p:cNvPr>
            <p:cNvGrpSpPr/>
            <p:nvPr/>
          </p:nvGrpSpPr>
          <p:grpSpPr>
            <a:xfrm>
              <a:off x="1689927" y="1069722"/>
              <a:ext cx="7130971" cy="1351080"/>
              <a:chOff x="1803688" y="993540"/>
              <a:chExt cx="7130971" cy="1351080"/>
            </a:xfrm>
          </p:grpSpPr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9B52631C-E64E-E463-EB10-6074DB2FCF3A}"/>
                  </a:ext>
                </a:extLst>
              </p:cNvPr>
              <p:cNvGrpSpPr/>
              <p:nvPr/>
            </p:nvGrpSpPr>
            <p:grpSpPr>
              <a:xfrm>
                <a:off x="1803688" y="993540"/>
                <a:ext cx="7130971" cy="1351080"/>
                <a:chOff x="1498888" y="688740"/>
                <a:chExt cx="7765692" cy="1351080"/>
              </a:xfrm>
            </p:grpSpPr>
            <p:grpSp>
              <p:nvGrpSpPr>
                <p:cNvPr id="59" name="Group 58">
                  <a:extLst>
                    <a:ext uri="{FF2B5EF4-FFF2-40B4-BE49-F238E27FC236}">
                      <a16:creationId xmlns:a16="http://schemas.microsoft.com/office/drawing/2014/main" id="{06E301C6-3F1D-3312-FDBB-9D3E52DDB502}"/>
                    </a:ext>
                  </a:extLst>
                </p:cNvPr>
                <p:cNvGrpSpPr/>
                <p:nvPr/>
              </p:nvGrpSpPr>
              <p:grpSpPr>
                <a:xfrm>
                  <a:off x="1498888" y="688740"/>
                  <a:ext cx="3750709" cy="1351079"/>
                  <a:chOff x="1498888" y="688740"/>
                  <a:chExt cx="3750709" cy="1351079"/>
                </a:xfrm>
              </p:grpSpPr>
              <p:sp>
                <p:nvSpPr>
                  <p:cNvPr id="65" name="Trapezoid 64">
                    <a:extLst>
                      <a:ext uri="{FF2B5EF4-FFF2-40B4-BE49-F238E27FC236}">
                        <a16:creationId xmlns:a16="http://schemas.microsoft.com/office/drawing/2014/main" id="{3A6F794D-2F02-1D44-37ED-8D0809320F82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1229464" y="958164"/>
                    <a:ext cx="1351079" cy="812232"/>
                  </a:xfrm>
                  <a:prstGeom prst="trapezoid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66" name="Trapezoid 65">
                    <a:extLst>
                      <a:ext uri="{FF2B5EF4-FFF2-40B4-BE49-F238E27FC236}">
                        <a16:creationId xmlns:a16="http://schemas.microsoft.com/office/drawing/2014/main" id="{D2224D52-65DF-BB32-C263-BA29A2AFA0C1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2379177" y="984916"/>
                    <a:ext cx="996124" cy="812232"/>
                  </a:xfrm>
                  <a:prstGeom prst="trapezoid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67" name="Trapezoid 66">
                    <a:extLst>
                      <a:ext uri="{FF2B5EF4-FFF2-40B4-BE49-F238E27FC236}">
                        <a16:creationId xmlns:a16="http://schemas.microsoft.com/office/drawing/2014/main" id="{62961860-9C87-B099-D6B7-65C5767A5670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590250" y="1005532"/>
                    <a:ext cx="614020" cy="812232"/>
                  </a:xfrm>
                  <a:prstGeom prst="trapezoid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68" name="Trapezoid 67">
                    <a:extLst>
                      <a:ext uri="{FF2B5EF4-FFF2-40B4-BE49-F238E27FC236}">
                        <a16:creationId xmlns:a16="http://schemas.microsoft.com/office/drawing/2014/main" id="{D8FD3316-7DE7-5317-BC9E-D5C955C8923B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709007" y="984916"/>
                    <a:ext cx="268948" cy="812232"/>
                  </a:xfrm>
                  <a:prstGeom prst="trapezoid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60" name="Group 59">
                  <a:extLst>
                    <a:ext uri="{FF2B5EF4-FFF2-40B4-BE49-F238E27FC236}">
                      <a16:creationId xmlns:a16="http://schemas.microsoft.com/office/drawing/2014/main" id="{0C566BE3-7713-C8EE-F38B-F792A0EA1C6B}"/>
                    </a:ext>
                  </a:extLst>
                </p:cNvPr>
                <p:cNvGrpSpPr/>
                <p:nvPr/>
              </p:nvGrpSpPr>
              <p:grpSpPr>
                <a:xfrm flipH="1">
                  <a:off x="5519708" y="688741"/>
                  <a:ext cx="3744872" cy="1351079"/>
                  <a:chOff x="1498888" y="688740"/>
                  <a:chExt cx="3750709" cy="1351079"/>
                </a:xfrm>
              </p:grpSpPr>
              <p:sp>
                <p:nvSpPr>
                  <p:cNvPr id="61" name="Trapezoid 60">
                    <a:extLst>
                      <a:ext uri="{FF2B5EF4-FFF2-40B4-BE49-F238E27FC236}">
                        <a16:creationId xmlns:a16="http://schemas.microsoft.com/office/drawing/2014/main" id="{334E4B95-FEDC-3771-88FF-FFD99295DF09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1229464" y="958164"/>
                    <a:ext cx="1351079" cy="812232"/>
                  </a:xfrm>
                  <a:prstGeom prst="trapezoid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62" name="Trapezoid 61">
                    <a:extLst>
                      <a:ext uri="{FF2B5EF4-FFF2-40B4-BE49-F238E27FC236}">
                        <a16:creationId xmlns:a16="http://schemas.microsoft.com/office/drawing/2014/main" id="{502B1099-C770-49CE-B8DD-0A47FA3EB025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2379177" y="984916"/>
                    <a:ext cx="996124" cy="812232"/>
                  </a:xfrm>
                  <a:prstGeom prst="trapezoid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63" name="Trapezoid 62">
                    <a:extLst>
                      <a:ext uri="{FF2B5EF4-FFF2-40B4-BE49-F238E27FC236}">
                        <a16:creationId xmlns:a16="http://schemas.microsoft.com/office/drawing/2014/main" id="{7239838A-4F13-4BDC-A61E-7308A096DAAE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590250" y="1005532"/>
                    <a:ext cx="614020" cy="812232"/>
                  </a:xfrm>
                  <a:prstGeom prst="trapezoid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64" name="Trapezoid 63">
                    <a:extLst>
                      <a:ext uri="{FF2B5EF4-FFF2-40B4-BE49-F238E27FC236}">
                        <a16:creationId xmlns:a16="http://schemas.microsoft.com/office/drawing/2014/main" id="{5F6B052A-27D0-92EA-25DC-64A1F0B67EE4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709007" y="984916"/>
                    <a:ext cx="268948" cy="812232"/>
                  </a:xfrm>
                  <a:prstGeom prst="trapezoid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</p:grpSp>
          <p:cxnSp>
            <p:nvCxnSpPr>
              <p:cNvPr id="56" name="Connector: Elbow 55">
                <a:extLst>
                  <a:ext uri="{FF2B5EF4-FFF2-40B4-BE49-F238E27FC236}">
                    <a16:creationId xmlns:a16="http://schemas.microsoft.com/office/drawing/2014/main" id="{7DA8FBFB-A50A-73AD-9FD1-2EC134CF092D}"/>
                  </a:ext>
                </a:extLst>
              </p:cNvPr>
              <p:cNvCxnSpPr>
                <a:cxnSpLocks/>
                <a:stCxn id="65" idx="1"/>
                <a:endCxn id="61" idx="1"/>
              </p:cNvCxnSpPr>
              <p:nvPr/>
            </p:nvCxnSpPr>
            <p:spPr>
              <a:xfrm rot="5400000" flipH="1" flipV="1">
                <a:off x="5369393" y="-2106154"/>
                <a:ext cx="143" cy="6385708"/>
              </a:xfrm>
              <a:prstGeom prst="bentConnector3">
                <a:avLst>
                  <a:gd name="adj1" fmla="val 456124476"/>
                </a:avLst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7" name="Connector: Elbow 56">
                <a:extLst>
                  <a:ext uri="{FF2B5EF4-FFF2-40B4-BE49-F238E27FC236}">
                    <a16:creationId xmlns:a16="http://schemas.microsoft.com/office/drawing/2014/main" id="{88E6D1AF-7B6B-7B89-9F71-25FA390407E8}"/>
                  </a:ext>
                </a:extLst>
              </p:cNvPr>
              <p:cNvCxnSpPr>
                <a:cxnSpLocks/>
                <a:stCxn id="66" idx="1"/>
                <a:endCxn id="62" idx="1"/>
              </p:cNvCxnSpPr>
              <p:nvPr/>
            </p:nvCxnSpPr>
            <p:spPr>
              <a:xfrm rot="5400000" flipH="1" flipV="1">
                <a:off x="5370086" y="-1009848"/>
                <a:ext cx="144" cy="4601555"/>
              </a:xfrm>
              <a:prstGeom prst="bentConnector3">
                <a:avLst>
                  <a:gd name="adj1" fmla="val 345932639"/>
                </a:avLst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8" name="Connector: Elbow 57">
                <a:extLst>
                  <a:ext uri="{FF2B5EF4-FFF2-40B4-BE49-F238E27FC236}">
                    <a16:creationId xmlns:a16="http://schemas.microsoft.com/office/drawing/2014/main" id="{E5FA262A-D265-844B-F58A-1DA7334484BE}"/>
                  </a:ext>
                </a:extLst>
              </p:cNvPr>
              <p:cNvCxnSpPr>
                <a:cxnSpLocks/>
                <a:stCxn id="67" idx="1"/>
                <a:endCxn id="63" idx="1"/>
              </p:cNvCxnSpPr>
              <p:nvPr/>
            </p:nvCxnSpPr>
            <p:spPr>
              <a:xfrm rot="16200000" flipH="1">
                <a:off x="5370886" y="121336"/>
                <a:ext cx="1" cy="2729711"/>
              </a:xfrm>
              <a:prstGeom prst="bentConnector3">
                <a:avLst>
                  <a:gd name="adj1" fmla="val -37126600000"/>
                </a:avLst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69674D83-C322-F1C6-4039-FA954A7F6074}"/>
                </a:ext>
              </a:extLst>
            </p:cNvPr>
            <p:cNvSpPr/>
            <p:nvPr/>
          </p:nvSpPr>
          <p:spPr>
            <a:xfrm>
              <a:off x="3826017" y="2675688"/>
              <a:ext cx="4601555" cy="1221302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Motion information sharing??</a:t>
              </a:r>
            </a:p>
            <a:p>
              <a:pPr algn="ctr"/>
              <a:r>
                <a:rPr lang="en-US" dirty="0"/>
                <a:t>(for anatomical constrain)</a:t>
              </a:r>
              <a:endParaRPr lang="en-GB" dirty="0"/>
            </a:p>
          </p:txBody>
        </p:sp>
        <p:pic>
          <p:nvPicPr>
            <p:cNvPr id="70" name="Graphic 69" descr="Thought outline">
              <a:extLst>
                <a:ext uri="{FF2B5EF4-FFF2-40B4-BE49-F238E27FC236}">
                  <a16:creationId xmlns:a16="http://schemas.microsoft.com/office/drawing/2014/main" id="{484F8C4A-D09F-F1FE-399C-3EF0E895550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630294" y="2339746"/>
              <a:ext cx="1804947" cy="1804946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A2DFFC48-F8A2-8D87-3F6B-C280E6F6E36D}"/>
                    </a:ext>
                  </a:extLst>
                </p14:cNvPr>
                <p14:cNvContentPartPr/>
                <p14:nvPr/>
              </p14:nvContentPartPr>
              <p14:xfrm>
                <a:off x="7455525" y="1376363"/>
                <a:ext cx="360" cy="36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A2DFFC48-F8A2-8D87-3F6B-C280E6F6E36D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446525" y="1367363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85" name="TextBox 84">
            <a:extLst>
              <a:ext uri="{FF2B5EF4-FFF2-40B4-BE49-F238E27FC236}">
                <a16:creationId xmlns:a16="http://schemas.microsoft.com/office/drawing/2014/main" id="{EE3F0EAE-D5F4-E362-BC6D-B289B9CDAA66}"/>
              </a:ext>
            </a:extLst>
          </p:cNvPr>
          <p:cNvSpPr txBox="1"/>
          <p:nvPr/>
        </p:nvSpPr>
        <p:spPr>
          <a:xfrm>
            <a:off x="3156803" y="824901"/>
            <a:ext cx="2671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Segmentation branch</a:t>
            </a:r>
            <a:endParaRPr lang="en-GB" sz="1800" dirty="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96B6B920-9779-50A3-CF04-C77357BCAE0E}"/>
              </a:ext>
            </a:extLst>
          </p:cNvPr>
          <p:cNvSpPr txBox="1"/>
          <p:nvPr/>
        </p:nvSpPr>
        <p:spPr>
          <a:xfrm>
            <a:off x="3408956" y="5885018"/>
            <a:ext cx="2671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Segmentation branch</a:t>
            </a:r>
            <a:endParaRPr lang="en-GB" sz="1800" dirty="0"/>
          </a:p>
        </p:txBody>
      </p:sp>
      <p:sp>
        <p:nvSpPr>
          <p:cNvPr id="2" name="Title 8">
            <a:extLst>
              <a:ext uri="{FF2B5EF4-FFF2-40B4-BE49-F238E27FC236}">
                <a16:creationId xmlns:a16="http://schemas.microsoft.com/office/drawing/2014/main" id="{58FE6C5D-D442-A195-AA66-24C83D9FF1AC}"/>
              </a:ext>
            </a:extLst>
          </p:cNvPr>
          <p:cNvSpPr txBox="1">
            <a:spLocks/>
          </p:cNvSpPr>
          <p:nvPr/>
        </p:nvSpPr>
        <p:spPr>
          <a:xfrm>
            <a:off x="1647265" y="293073"/>
            <a:ext cx="6815651" cy="507556"/>
          </a:xfrm>
          <a:prstGeom prst="rect">
            <a:avLst/>
          </a:prstGeom>
        </p:spPr>
        <p:txBody>
          <a:bodyPr vert="horz" lIns="0" tIns="45720" rIns="0" bIns="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000" b="0" kern="1200">
                <a:solidFill>
                  <a:srgbClr val="003E74"/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 fontAlgn="auto">
              <a:spcAft>
                <a:spcPts val="0"/>
              </a:spcAft>
            </a:pPr>
            <a:r>
              <a:rPr lang="en-US" sz="2800" b="1" dirty="0">
                <a:solidFill>
                  <a:schemeClr val="accent1"/>
                </a:solidFill>
              </a:rPr>
              <a:t>Temporal Image Registration  </a:t>
            </a:r>
            <a:endParaRPr lang="en-US" sz="24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540161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EF53614-D160-264F-F124-EAC97F07CA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157" y="988962"/>
            <a:ext cx="7946795" cy="541655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08AB50C-D119-1A34-B70A-80CDD5A5F79D}"/>
              </a:ext>
            </a:extLst>
          </p:cNvPr>
          <p:cNvSpPr/>
          <p:nvPr/>
        </p:nvSpPr>
        <p:spPr>
          <a:xfrm>
            <a:off x="6381945" y="3697237"/>
            <a:ext cx="2243579" cy="2708276"/>
          </a:xfrm>
          <a:prstGeom prst="rect">
            <a:avLst/>
          </a:prstGeom>
          <a:noFill/>
          <a:ln w="76200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6426DF-18B0-CC75-6101-C515DD79C5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8190" y="358219"/>
            <a:ext cx="6737212" cy="507556"/>
          </a:xfrm>
        </p:spPr>
        <p:txBody>
          <a:bodyPr/>
          <a:lstStyle/>
          <a:p>
            <a:r>
              <a:rPr lang="en-US" sz="2400" dirty="0"/>
              <a:t>Adversarial AC-DLIR (AdvAC-DLIR)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46898605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59698B4-3D29-F8E4-8B62-B3B334C638C5}"/>
                  </a:ext>
                </a:extLst>
              </p:cNvPr>
              <p:cNvSpPr txBox="1"/>
              <p:nvPr/>
            </p:nvSpPr>
            <p:spPr>
              <a:xfrm>
                <a:off x="177619" y="1522183"/>
                <a:ext cx="8788762" cy="14095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𝑎𝑑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𝑣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𝑎𝑐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𝑓</m:t>
                          </m:r>
                          <m:r>
                            <a:rPr lang="en-US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𝑚</m:t>
                          </m:r>
                          <m:r>
                            <a:rPr lang="en-US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𝑓</m:t>
                              </m:r>
                            </m:sub>
                          </m:sSub>
                          <m:r>
                            <a:rPr lang="en-US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en-US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𝑑</m:t>
                          </m:r>
                          <m:r>
                            <a:rPr lang="en-US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  <m:r>
                        <a:rPr lang="en-US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𝑢𝑠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𝑓</m:t>
                          </m:r>
                          <m:r>
                            <a:rPr lang="en-US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𝑚</m:t>
                          </m:r>
                          <m:r>
                            <a:rPr lang="en-US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𝑑</m:t>
                          </m:r>
                        </m:e>
                      </m:d>
                      <m:r>
                        <a:rPr lang="en-US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i="1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𝛽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𝑑𝑖𝑐𝑒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𝑓</m:t>
                              </m:r>
                            </m:sub>
                          </m:sSub>
                          <m:r>
                            <a:rPr lang="en-US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en-US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∘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𝑑</m:t>
                          </m:r>
                        </m:e>
                      </m:d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effectLst/>
                  <a:latin typeface="Cambria Math" panose="020405030504060302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𝛾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𝐿</m:t>
                          </m:r>
                          <m:r>
                            <a:rPr lang="en-US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)+</m:t>
                      </m:r>
                      <m:r>
                        <a:rPr lang="en-US" b="1" i="1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𝝓</m:t>
                      </m:r>
                      <m:sSub>
                        <m:sSubPr>
                          <m:ctrlPr>
                            <a:rPr lang="en-US" b="1" i="1">
                              <a:solidFill>
                                <a:schemeClr val="tx1"/>
                              </a:solidFill>
                              <a:effectLst/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chemeClr val="tx1"/>
                              </a:solidFill>
                              <a:effectLst/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𝓛</m:t>
                          </m:r>
                        </m:e>
                        <m:sub>
                          <m:r>
                            <a:rPr lang="en-US" b="1" i="1">
                              <a:solidFill>
                                <a:schemeClr val="tx1"/>
                              </a:solidFill>
                              <a:effectLst/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𝒈</m:t>
                          </m:r>
                        </m:sub>
                      </m:sSub>
                      <m:r>
                        <a:rPr lang="en-US" b="1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b="1" i="1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𝒎</m:t>
                      </m:r>
                      <m:r>
                        <a:rPr lang="en-US" b="1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1" i="1">
                              <a:solidFill>
                                <a:schemeClr val="tx1"/>
                              </a:solidFill>
                              <a:effectLst/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chemeClr val="tx1"/>
                              </a:solidFill>
                              <a:effectLst/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US" b="1" i="1">
                              <a:solidFill>
                                <a:schemeClr val="tx1"/>
                              </a:solidFill>
                              <a:effectLst/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𝒎</m:t>
                          </m:r>
                        </m:sub>
                      </m:sSub>
                      <m:r>
                        <a:rPr lang="en-US" b="1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>
                  <a:solidFill>
                    <a:schemeClr val="tx1"/>
                  </a:solidFill>
                  <a:effectLst/>
                  <a:highlight>
                    <a:srgbClr val="FFFF00"/>
                  </a:highlight>
                  <a:latin typeface="Georgia" panose="02040502050405020303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3200" dirty="0"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59698B4-3D29-F8E4-8B62-B3B334C638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619" y="1522183"/>
                <a:ext cx="8788762" cy="140955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2039A764-6D7E-0A7E-8910-0EBEC1AA4A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3031" y="393718"/>
            <a:ext cx="6737212" cy="507556"/>
          </a:xfrm>
        </p:spPr>
        <p:txBody>
          <a:bodyPr/>
          <a:lstStyle/>
          <a:p>
            <a:r>
              <a:rPr lang="en-US" dirty="0"/>
              <a:t>Proposed Loss Functions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3F3875A-66D6-EDA7-B447-A15C18E96124}"/>
                  </a:ext>
                </a:extLst>
              </p:cNvPr>
              <p:cNvSpPr txBox="1"/>
              <p:nvPr/>
            </p:nvSpPr>
            <p:spPr>
              <a:xfrm>
                <a:off x="907798" y="2764001"/>
                <a:ext cx="7683642" cy="24942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dirty="0"/>
                  <a:t>Here,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ℒ</m:t>
                        </m:r>
                      </m:e>
                      <m:sub>
                        <m:r>
                          <a:rPr lang="en-US" sz="22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𝑢𝑠</m:t>
                        </m:r>
                      </m:sub>
                    </m:sSub>
                  </m:oMath>
                </a14:m>
                <a:r>
                  <a:rPr lang="en-US" sz="2200" dirty="0"/>
                  <a:t> is the unsupervised loss function coming from </a:t>
                </a:r>
              </a:p>
              <a:p>
                <a:r>
                  <a:rPr lang="en-US" sz="2200" dirty="0"/>
                  <a:t>Vanilla-DLIR.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ℒ</m:t>
                        </m:r>
                      </m:e>
                      <m:sub>
                        <m:r>
                          <a:rPr lang="en-US" sz="22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𝑑𝑖𝑐𝑒</m:t>
                        </m:r>
                      </m:sub>
                    </m:sSub>
                  </m:oMath>
                </a14:m>
                <a:r>
                  <a:rPr lang="en-US" sz="2200" dirty="0"/>
                  <a:t> is the segmentation aware loss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ℒ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𝐿</m:t>
                        </m:r>
                        <m:r>
                          <a:rPr lang="en-US" sz="22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200" dirty="0"/>
                  <a:t> is the loss from latent space consideration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1" i="1" smtClean="0">
                            <a:solidFill>
                              <a:schemeClr val="tx1"/>
                            </a:solidFill>
                            <a:effectLst/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200" b="1" i="1">
                            <a:solidFill>
                              <a:schemeClr val="tx1"/>
                            </a:solidFill>
                            <a:effectLst/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𝓛</m:t>
                        </m:r>
                      </m:e>
                      <m:sub>
                        <m:r>
                          <a:rPr lang="en-US" sz="2200" b="1" i="1">
                            <a:solidFill>
                              <a:schemeClr val="tx1"/>
                            </a:solidFill>
                            <a:effectLst/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𝒈</m:t>
                        </m:r>
                      </m:sub>
                    </m:sSub>
                  </m:oMath>
                </a14:m>
                <a:r>
                  <a:rPr lang="en-US" sz="2200" dirty="0"/>
                  <a:t> is the generator’s binary cross entropy loss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200" dirty="0"/>
                  <a:t>and </a:t>
                </a:r>
                <a14:m>
                  <m:oMath xmlns:m="http://schemas.openxmlformats.org/officeDocument/2006/math">
                    <m:r>
                      <a:rPr lang="en-US" sz="2200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𝛽</m:t>
                    </m:r>
                    <m:r>
                      <a:rPr lang="en-US" sz="2200" b="0" i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, </m:t>
                    </m:r>
                    <m:r>
                      <a:rPr lang="en-US" sz="2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𝛾</m:t>
                    </m:r>
                  </m:oMath>
                </a14:m>
                <a:r>
                  <a:rPr lang="en-US" sz="2200" dirty="0"/>
                  <a:t> and </a:t>
                </a:r>
                <a14:m>
                  <m:oMath xmlns:m="http://schemas.openxmlformats.org/officeDocument/2006/math">
                    <m:r>
                      <a:rPr lang="en-US" sz="22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𝝓</m:t>
                    </m:r>
                  </m:oMath>
                </a14:m>
                <a:r>
                  <a:rPr lang="en-US" sz="2200" dirty="0"/>
                  <a:t> are regularization parameters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3F3875A-66D6-EDA7-B447-A15C18E961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7798" y="2764001"/>
                <a:ext cx="7683642" cy="2494209"/>
              </a:xfrm>
              <a:prstGeom prst="rect">
                <a:avLst/>
              </a:prstGeom>
              <a:blipFill>
                <a:blip r:embed="rId3"/>
                <a:stretch>
                  <a:fillRect l="-1032" t="-1220" r="-79" b="-39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7789813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70685186-178D-DF51-BFDD-819682A9A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22" y="927524"/>
            <a:ext cx="8945756" cy="595928"/>
          </a:xfrm>
        </p:spPr>
        <p:txBody>
          <a:bodyPr>
            <a:noAutofit/>
          </a:bodyPr>
          <a:lstStyle/>
          <a:p>
            <a:pPr algn="ctr"/>
            <a:r>
              <a:rPr lang="en-US" sz="2000" b="1" dirty="0"/>
              <a:t>Results on Fetal Dataset (3D) – Longitudinal Registration </a:t>
            </a:r>
            <a:endParaRPr lang="en-GB" sz="20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9BA227-CF5E-6BD8-6A25-0A0647B2B0E1}"/>
              </a:ext>
            </a:extLst>
          </p:cNvPr>
          <p:cNvSpPr txBox="1"/>
          <p:nvPr/>
        </p:nvSpPr>
        <p:spPr>
          <a:xfrm>
            <a:off x="820572" y="3845113"/>
            <a:ext cx="8323428" cy="20005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0" i="0" dirty="0" err="1">
                <a:solidFill>
                  <a:srgbClr val="212121"/>
                </a:solidFill>
                <a:effectLst/>
                <a:ea typeface="Verdana" panose="020B0604030504040204" pitchFamily="34" charset="0"/>
              </a:rPr>
              <a:t>MSEMetric</a:t>
            </a:r>
            <a:r>
              <a:rPr lang="en-US" sz="2000" b="0" i="0" dirty="0">
                <a:solidFill>
                  <a:srgbClr val="212121"/>
                </a:solidFill>
                <a:effectLst/>
                <a:ea typeface="Verdana" panose="020B0604030504040204" pitchFamily="34" charset="0"/>
              </a:rPr>
              <a:t> W/O registration = 0.00377</a:t>
            </a:r>
          </a:p>
          <a:p>
            <a:r>
              <a:rPr lang="en-US" sz="2000" b="0" i="0" dirty="0" err="1">
                <a:solidFill>
                  <a:srgbClr val="212121"/>
                </a:solidFill>
                <a:effectLst/>
                <a:ea typeface="Verdana" panose="020B0604030504040204" pitchFamily="34" charset="0"/>
              </a:rPr>
              <a:t>MSEMetric</a:t>
            </a:r>
            <a:r>
              <a:rPr lang="en-US" sz="2000" b="0" i="0" dirty="0">
                <a:solidFill>
                  <a:srgbClr val="212121"/>
                </a:solidFill>
                <a:effectLst/>
                <a:ea typeface="Verdana" panose="020B0604030504040204" pitchFamily="34" charset="0"/>
              </a:rPr>
              <a:t> W/ registration = 0.00258</a:t>
            </a:r>
          </a:p>
          <a:p>
            <a:endParaRPr lang="en-US" sz="2000" dirty="0">
              <a:solidFill>
                <a:srgbClr val="212121"/>
              </a:solidFill>
              <a:ea typeface="Verdana" panose="020B0604030504040204" pitchFamily="34" charset="0"/>
            </a:endParaRPr>
          </a:p>
          <a:p>
            <a:r>
              <a:rPr lang="en-US" sz="2000" b="0" i="0" dirty="0">
                <a:solidFill>
                  <a:srgbClr val="212121"/>
                </a:solidFill>
                <a:effectLst/>
                <a:ea typeface="Verdana" panose="020B0604030504040204" pitchFamily="34" charset="0"/>
              </a:rPr>
              <a:t>				        </a:t>
            </a:r>
            <a:r>
              <a:rPr lang="en-US" sz="2000" dirty="0">
                <a:solidFill>
                  <a:srgbClr val="212121"/>
                </a:solidFill>
                <a:ea typeface="Verdana" panose="020B0604030504040204" pitchFamily="34" charset="0"/>
              </a:rPr>
              <a:t>BG        LV         Myo</a:t>
            </a:r>
            <a:endParaRPr lang="en-US" sz="2000" b="0" i="0" dirty="0">
              <a:solidFill>
                <a:srgbClr val="212121"/>
              </a:solidFill>
              <a:effectLst/>
              <a:ea typeface="Verdana" panose="020B0604030504040204" pitchFamily="34" charset="0"/>
            </a:endParaRPr>
          </a:p>
          <a:p>
            <a:r>
              <a:rPr lang="en-US" sz="2000" b="0" i="0" dirty="0">
                <a:solidFill>
                  <a:srgbClr val="212121"/>
                </a:solidFill>
                <a:effectLst/>
                <a:ea typeface="Verdana" panose="020B0604030504040204" pitchFamily="34" charset="0"/>
              </a:rPr>
              <a:t>Mean dice W/O registration = [0.99093 0.78917 0.72605] </a:t>
            </a:r>
          </a:p>
          <a:p>
            <a:r>
              <a:rPr lang="en-US" sz="2000" b="0" i="0" dirty="0">
                <a:solidFill>
                  <a:srgbClr val="212121"/>
                </a:solidFill>
                <a:effectLst/>
                <a:ea typeface="Verdana" panose="020B0604030504040204" pitchFamily="34" charset="0"/>
              </a:rPr>
              <a:t>Mean dice W/ registration = [</a:t>
            </a:r>
            <a:r>
              <a:rPr lang="en-US" sz="2000" dirty="0">
                <a:solidFill>
                  <a:schemeClr val="tx1"/>
                </a:solidFill>
              </a:rPr>
              <a:t>0.99089 0.79884 0.73482</a:t>
            </a:r>
            <a:r>
              <a:rPr lang="en-US" sz="2000" b="0" i="0" dirty="0">
                <a:solidFill>
                  <a:srgbClr val="212121"/>
                </a:solidFill>
                <a:effectLst/>
                <a:ea typeface="Verdana" panose="020B0604030504040204" pitchFamily="34" charset="0"/>
              </a:rPr>
              <a:t>]</a:t>
            </a:r>
            <a:endParaRPr lang="en-US" sz="2000" dirty="0">
              <a:ea typeface="Verdana" panose="020B0604030504040204" pitchFamily="34" charset="0"/>
            </a:endParaRPr>
          </a:p>
        </p:txBody>
      </p:sp>
      <p:sp>
        <p:nvSpPr>
          <p:cNvPr id="2" name="Title 8">
            <a:extLst>
              <a:ext uri="{FF2B5EF4-FFF2-40B4-BE49-F238E27FC236}">
                <a16:creationId xmlns:a16="http://schemas.microsoft.com/office/drawing/2014/main" id="{5807024D-3C6D-6EFD-92AC-158E3FCDA3D0}"/>
              </a:ext>
            </a:extLst>
          </p:cNvPr>
          <p:cNvSpPr txBox="1">
            <a:spLocks/>
          </p:cNvSpPr>
          <p:nvPr/>
        </p:nvSpPr>
        <p:spPr>
          <a:xfrm>
            <a:off x="2186109" y="264011"/>
            <a:ext cx="4771781" cy="507556"/>
          </a:xfrm>
          <a:prstGeom prst="rect">
            <a:avLst/>
          </a:prstGeom>
        </p:spPr>
        <p:txBody>
          <a:bodyPr vert="horz" lIns="0" tIns="45720" rIns="0" bIns="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000" b="0" kern="1200">
                <a:solidFill>
                  <a:srgbClr val="003E74"/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 fontAlgn="auto">
              <a:spcAft>
                <a:spcPts val="0"/>
              </a:spcAft>
            </a:pPr>
            <a:r>
              <a:rPr lang="en-US" sz="2400" b="1" dirty="0" err="1">
                <a:solidFill>
                  <a:schemeClr val="accent1"/>
                </a:solidFill>
              </a:rPr>
              <a:t>AdVAC</a:t>
            </a:r>
            <a:r>
              <a:rPr lang="en-US" sz="2400" b="1" dirty="0">
                <a:solidFill>
                  <a:schemeClr val="accent1"/>
                </a:solidFill>
              </a:rPr>
              <a:t>-DLIR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E59F0E-739E-67DB-430F-1B3F018CE6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3452"/>
            <a:ext cx="9144000" cy="2132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67108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6CD24CE-19B8-05F0-5BAE-78C4A00023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68983" y="1034640"/>
            <a:ext cx="10515600" cy="595928"/>
          </a:xfrm>
        </p:spPr>
        <p:txBody>
          <a:bodyPr>
            <a:noAutofit/>
          </a:bodyPr>
          <a:lstStyle/>
          <a:p>
            <a:pPr algn="ctr"/>
            <a:r>
              <a:rPr lang="en-US" sz="2000" b="1" dirty="0"/>
              <a:t>Results on CAMUS Dataset (2D) - Longitudinal Registration </a:t>
            </a:r>
            <a:endParaRPr lang="en-GB" sz="20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1F347E-2B38-B4E9-6E5A-A3A1D20F28C8}"/>
              </a:ext>
            </a:extLst>
          </p:cNvPr>
          <p:cNvSpPr txBox="1"/>
          <p:nvPr/>
        </p:nvSpPr>
        <p:spPr>
          <a:xfrm>
            <a:off x="961534" y="3863311"/>
            <a:ext cx="7814821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0" i="0" dirty="0" err="1">
                <a:solidFill>
                  <a:srgbClr val="212121"/>
                </a:solidFill>
                <a:effectLst/>
                <a:ea typeface="Verdana" panose="020B0604030504040204" pitchFamily="34" charset="0"/>
              </a:rPr>
              <a:t>MSEMetric</a:t>
            </a:r>
            <a:r>
              <a:rPr lang="en-US" sz="2000" b="0" i="0" dirty="0">
                <a:solidFill>
                  <a:srgbClr val="212121"/>
                </a:solidFill>
                <a:effectLst/>
                <a:ea typeface="Verdana" panose="020B0604030504040204" pitchFamily="34" charset="0"/>
              </a:rPr>
              <a:t> W/O registration = 0.00972</a:t>
            </a:r>
          </a:p>
          <a:p>
            <a:r>
              <a:rPr lang="en-US" sz="2000" b="0" i="0" dirty="0" err="1">
                <a:solidFill>
                  <a:srgbClr val="212121"/>
                </a:solidFill>
                <a:effectLst/>
                <a:ea typeface="Verdana" panose="020B0604030504040204" pitchFamily="34" charset="0"/>
              </a:rPr>
              <a:t>MSEMetric</a:t>
            </a:r>
            <a:r>
              <a:rPr lang="en-US" sz="2000" b="0" i="0" dirty="0">
                <a:solidFill>
                  <a:srgbClr val="212121"/>
                </a:solidFill>
                <a:effectLst/>
                <a:ea typeface="Verdana" panose="020B0604030504040204" pitchFamily="34" charset="0"/>
              </a:rPr>
              <a:t> W/ registration = 0.00589</a:t>
            </a:r>
          </a:p>
          <a:p>
            <a:endParaRPr lang="en-US" sz="2000" dirty="0">
              <a:solidFill>
                <a:srgbClr val="212121"/>
              </a:solidFill>
              <a:ea typeface="Verdana" panose="020B0604030504040204" pitchFamily="34" charset="0"/>
            </a:endParaRPr>
          </a:p>
          <a:p>
            <a:r>
              <a:rPr lang="en-US" sz="2000" b="0" i="0" dirty="0">
                <a:solidFill>
                  <a:srgbClr val="212121"/>
                </a:solidFill>
                <a:effectLst/>
                <a:ea typeface="Verdana" panose="020B0604030504040204" pitchFamily="34" charset="0"/>
              </a:rPr>
              <a:t>				        </a:t>
            </a:r>
            <a:r>
              <a:rPr lang="en-US" sz="2000" dirty="0">
                <a:solidFill>
                  <a:srgbClr val="212121"/>
                </a:solidFill>
                <a:ea typeface="Verdana" panose="020B0604030504040204" pitchFamily="34" charset="0"/>
              </a:rPr>
              <a:t>BG        LV         Myo</a:t>
            </a:r>
            <a:endParaRPr lang="en-US" sz="2000" b="0" i="0" dirty="0">
              <a:solidFill>
                <a:srgbClr val="212121"/>
              </a:solidFill>
              <a:effectLst/>
              <a:ea typeface="Verdana" panose="020B0604030504040204" pitchFamily="34" charset="0"/>
            </a:endParaRPr>
          </a:p>
          <a:p>
            <a:r>
              <a:rPr lang="en-US" sz="2000" b="0" i="0" dirty="0">
                <a:solidFill>
                  <a:srgbClr val="212121"/>
                </a:solidFill>
                <a:effectLst/>
                <a:ea typeface="Verdana" panose="020B0604030504040204" pitchFamily="34" charset="0"/>
              </a:rPr>
              <a:t>Mean dice W/O registration = [0.96678 0.76046 0.69391] </a:t>
            </a:r>
          </a:p>
          <a:p>
            <a:r>
              <a:rPr lang="en-US" sz="2000" b="0" i="0" dirty="0">
                <a:solidFill>
                  <a:srgbClr val="212121"/>
                </a:solidFill>
                <a:effectLst/>
                <a:ea typeface="Verdana" panose="020B0604030504040204" pitchFamily="34" charset="0"/>
              </a:rPr>
              <a:t>Mean dice W/ registration = [0.98742 0.93573 0.82751]</a:t>
            </a:r>
            <a:endParaRPr lang="en-US" sz="2000" dirty="0">
              <a:ea typeface="Verdana" panose="020B0604030504040204" pitchFamily="34" charset="0"/>
            </a:endParaRPr>
          </a:p>
        </p:txBody>
      </p:sp>
      <p:sp>
        <p:nvSpPr>
          <p:cNvPr id="4" name="Title 8">
            <a:extLst>
              <a:ext uri="{FF2B5EF4-FFF2-40B4-BE49-F238E27FC236}">
                <a16:creationId xmlns:a16="http://schemas.microsoft.com/office/drawing/2014/main" id="{1E58FE26-5E8E-FEC6-2D61-444A09DBA4C1}"/>
              </a:ext>
            </a:extLst>
          </p:cNvPr>
          <p:cNvSpPr txBox="1">
            <a:spLocks/>
          </p:cNvSpPr>
          <p:nvPr/>
        </p:nvSpPr>
        <p:spPr>
          <a:xfrm>
            <a:off x="2186109" y="264011"/>
            <a:ext cx="4771781" cy="507556"/>
          </a:xfrm>
          <a:prstGeom prst="rect">
            <a:avLst/>
          </a:prstGeom>
        </p:spPr>
        <p:txBody>
          <a:bodyPr vert="horz" lIns="0" tIns="45720" rIns="0" bIns="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000" b="0" kern="1200">
                <a:solidFill>
                  <a:srgbClr val="003E74"/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 fontAlgn="auto">
              <a:spcAft>
                <a:spcPts val="0"/>
              </a:spcAft>
            </a:pPr>
            <a:r>
              <a:rPr lang="en-US" sz="2400" b="1" dirty="0" err="1">
                <a:solidFill>
                  <a:schemeClr val="accent1"/>
                </a:solidFill>
              </a:rPr>
              <a:t>AdVAC</a:t>
            </a:r>
            <a:r>
              <a:rPr lang="en-US" sz="2400" b="1" dirty="0">
                <a:solidFill>
                  <a:schemeClr val="accent1"/>
                </a:solidFill>
              </a:rPr>
              <a:t>-DLIR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DF1AD4-7A04-723B-47F5-4437B875B9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30568"/>
            <a:ext cx="9144000" cy="2115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86806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8">
            <a:extLst>
              <a:ext uri="{FF2B5EF4-FFF2-40B4-BE49-F238E27FC236}">
                <a16:creationId xmlns:a16="http://schemas.microsoft.com/office/drawing/2014/main" id="{4BB22E10-C71C-DFF6-C9CC-4D1497192947}"/>
              </a:ext>
            </a:extLst>
          </p:cNvPr>
          <p:cNvSpPr txBox="1">
            <a:spLocks/>
          </p:cNvSpPr>
          <p:nvPr/>
        </p:nvSpPr>
        <p:spPr>
          <a:xfrm>
            <a:off x="2186109" y="264011"/>
            <a:ext cx="4771781" cy="507556"/>
          </a:xfrm>
          <a:prstGeom prst="rect">
            <a:avLst/>
          </a:prstGeom>
        </p:spPr>
        <p:txBody>
          <a:bodyPr vert="horz" lIns="0" tIns="45720" rIns="0" bIns="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000" b="0" kern="1200">
                <a:solidFill>
                  <a:srgbClr val="003E74"/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 fontAlgn="auto">
              <a:spcAft>
                <a:spcPts val="0"/>
              </a:spcAft>
            </a:pPr>
            <a:r>
              <a:rPr lang="en-US" sz="2400" b="1" dirty="0" err="1">
                <a:solidFill>
                  <a:schemeClr val="accent1"/>
                </a:solidFill>
              </a:rPr>
              <a:t>AdVAC</a:t>
            </a:r>
            <a:r>
              <a:rPr lang="en-US" sz="2400" b="1" dirty="0">
                <a:solidFill>
                  <a:schemeClr val="accent1"/>
                </a:solidFill>
              </a:rPr>
              <a:t>-DLIR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723B26-3C8B-BD50-2196-1B3630FEB5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684" y="1020725"/>
            <a:ext cx="7851471" cy="4918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55478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8">
            <a:extLst>
              <a:ext uri="{FF2B5EF4-FFF2-40B4-BE49-F238E27FC236}">
                <a16:creationId xmlns:a16="http://schemas.microsoft.com/office/drawing/2014/main" id="{4BB22E10-C71C-DFF6-C9CC-4D1497192947}"/>
              </a:ext>
            </a:extLst>
          </p:cNvPr>
          <p:cNvSpPr txBox="1">
            <a:spLocks/>
          </p:cNvSpPr>
          <p:nvPr/>
        </p:nvSpPr>
        <p:spPr>
          <a:xfrm>
            <a:off x="2007943" y="398186"/>
            <a:ext cx="4771781" cy="507556"/>
          </a:xfrm>
          <a:prstGeom prst="rect">
            <a:avLst/>
          </a:prstGeom>
        </p:spPr>
        <p:txBody>
          <a:bodyPr vert="horz" lIns="0" tIns="45720" rIns="0" bIns="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000" b="0" kern="1200">
                <a:solidFill>
                  <a:srgbClr val="003E74"/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 fontAlgn="auto">
              <a:spcAft>
                <a:spcPts val="0"/>
              </a:spcAft>
            </a:pPr>
            <a:r>
              <a:rPr lang="en-US" sz="2800" b="1" dirty="0">
                <a:solidFill>
                  <a:schemeClr val="accent1"/>
                </a:solidFill>
              </a:rPr>
              <a:t>Results (Fetal 3D)</a:t>
            </a:r>
            <a:endParaRPr lang="en-US" sz="2400" b="1" dirty="0">
              <a:solidFill>
                <a:schemeClr val="accent1"/>
              </a:solidFill>
            </a:endParaRPr>
          </a:p>
        </p:txBody>
      </p:sp>
      <p:graphicFrame>
        <p:nvGraphicFramePr>
          <p:cNvPr id="4" name="Table 123">
            <a:extLst>
              <a:ext uri="{FF2B5EF4-FFF2-40B4-BE49-F238E27FC236}">
                <a16:creationId xmlns:a16="http://schemas.microsoft.com/office/drawing/2014/main" id="{6FD62F3F-31BD-A69A-0D38-473F3EF042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5524055"/>
              </p:ext>
            </p:extLst>
          </p:nvPr>
        </p:nvGraphicFramePr>
        <p:xfrm>
          <a:off x="482906" y="1463040"/>
          <a:ext cx="8381388" cy="39319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396898">
                  <a:extLst>
                    <a:ext uri="{9D8B030D-6E8A-4147-A177-3AD203B41FA5}">
                      <a16:colId xmlns:a16="http://schemas.microsoft.com/office/drawing/2014/main" val="1247750395"/>
                    </a:ext>
                  </a:extLst>
                </a:gridCol>
                <a:gridCol w="1396898">
                  <a:extLst>
                    <a:ext uri="{9D8B030D-6E8A-4147-A177-3AD203B41FA5}">
                      <a16:colId xmlns:a16="http://schemas.microsoft.com/office/drawing/2014/main" val="2467098204"/>
                    </a:ext>
                  </a:extLst>
                </a:gridCol>
                <a:gridCol w="1396898">
                  <a:extLst>
                    <a:ext uri="{9D8B030D-6E8A-4147-A177-3AD203B41FA5}">
                      <a16:colId xmlns:a16="http://schemas.microsoft.com/office/drawing/2014/main" val="2220404070"/>
                    </a:ext>
                  </a:extLst>
                </a:gridCol>
                <a:gridCol w="1396898">
                  <a:extLst>
                    <a:ext uri="{9D8B030D-6E8A-4147-A177-3AD203B41FA5}">
                      <a16:colId xmlns:a16="http://schemas.microsoft.com/office/drawing/2014/main" val="3474077815"/>
                    </a:ext>
                  </a:extLst>
                </a:gridCol>
                <a:gridCol w="1396898">
                  <a:extLst>
                    <a:ext uri="{9D8B030D-6E8A-4147-A177-3AD203B41FA5}">
                      <a16:colId xmlns:a16="http://schemas.microsoft.com/office/drawing/2014/main" val="2276561899"/>
                    </a:ext>
                  </a:extLst>
                </a:gridCol>
                <a:gridCol w="1396898">
                  <a:extLst>
                    <a:ext uri="{9D8B030D-6E8A-4147-A177-3AD203B41FA5}">
                      <a16:colId xmlns:a16="http://schemas.microsoft.com/office/drawing/2014/main" val="4223418737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Model</a:t>
                      </a:r>
                    </a:p>
                  </a:txBody>
                  <a:tcPr marL="83127" marR="83127"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MSE</a:t>
                      </a:r>
                    </a:p>
                  </a:txBody>
                  <a:tcPr marL="83127" marR="83127"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Dice Score</a:t>
                      </a:r>
                    </a:p>
                  </a:txBody>
                  <a:tcPr marL="75570" marR="75570" anchor="ctr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 marL="83127" marR="83127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 marL="83127" marR="83127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Mean Dice </a:t>
                      </a:r>
                      <a:r>
                        <a:rPr lang="en-US" sz="1800" b="0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±</a:t>
                      </a:r>
                      <a:r>
                        <a:rPr lang="en-US" dirty="0"/>
                        <a:t>std</a:t>
                      </a:r>
                    </a:p>
                  </a:txBody>
                  <a:tcPr marL="83127" marR="83127" anchor="ctr"/>
                </a:tc>
                <a:extLst>
                  <a:ext uri="{0D108BD9-81ED-4DB2-BD59-A6C34878D82A}">
                    <a16:rowId xmlns:a16="http://schemas.microsoft.com/office/drawing/2014/main" val="67039263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Background</a:t>
                      </a:r>
                    </a:p>
                  </a:txBody>
                  <a:tcPr marL="75570" marR="755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LV</a:t>
                      </a:r>
                    </a:p>
                  </a:txBody>
                  <a:tcPr marL="75570" marR="755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Myo</a:t>
                      </a:r>
                    </a:p>
                  </a:txBody>
                  <a:tcPr marL="75570" marR="7557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2253190"/>
                  </a:ext>
                </a:extLst>
              </a:tr>
              <a:tr h="512030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Without Registration</a:t>
                      </a:r>
                      <a:endParaRPr lang="en-US" dirty="0"/>
                    </a:p>
                  </a:txBody>
                  <a:tcPr marL="75570" marR="755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0.00377</a:t>
                      </a:r>
                      <a:endParaRPr lang="en-US" dirty="0"/>
                    </a:p>
                  </a:txBody>
                  <a:tcPr marL="75570" marR="755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0.99093</a:t>
                      </a:r>
                      <a:endParaRPr lang="en-US" dirty="0"/>
                    </a:p>
                  </a:txBody>
                  <a:tcPr marL="75570" marR="755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0.78917</a:t>
                      </a:r>
                      <a:endParaRPr lang="en-US" dirty="0"/>
                    </a:p>
                  </a:txBody>
                  <a:tcPr marL="75570" marR="755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0.72605</a:t>
                      </a:r>
                      <a:endParaRPr lang="en-US" dirty="0"/>
                    </a:p>
                  </a:txBody>
                  <a:tcPr marL="75570" marR="755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rgbClr val="333333"/>
                          </a:solidFill>
                          <a:effectLst/>
                          <a:latin typeface="Times New Roman" panose="02020603050405020304" pitchFamily="18" charset="0"/>
                        </a:rPr>
                        <a:t>0.83539± 0.12798</a:t>
                      </a:r>
                      <a:endParaRPr lang="en-US" dirty="0"/>
                    </a:p>
                  </a:txBody>
                  <a:tcPr marL="75570" marR="75570" anchor="ctr"/>
                </a:tc>
                <a:extLst>
                  <a:ext uri="{0D108BD9-81ED-4DB2-BD59-A6C34878D82A}">
                    <a16:rowId xmlns:a16="http://schemas.microsoft.com/office/drawing/2014/main" val="902393479"/>
                  </a:ext>
                </a:extLst>
              </a:tr>
              <a:tr h="585676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Vanilla-DLIR</a:t>
                      </a:r>
                      <a:endParaRPr lang="en-US" dirty="0"/>
                    </a:p>
                  </a:txBody>
                  <a:tcPr marL="75570" marR="755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0.00296</a:t>
                      </a:r>
                      <a:endParaRPr lang="en-US" dirty="0"/>
                    </a:p>
                  </a:txBody>
                  <a:tcPr marL="75570" marR="755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0.98699</a:t>
                      </a:r>
                      <a:endParaRPr lang="en-US" dirty="0"/>
                    </a:p>
                  </a:txBody>
                  <a:tcPr marL="75570" marR="755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0.70087</a:t>
                      </a:r>
                      <a:endParaRPr lang="en-US" dirty="0"/>
                    </a:p>
                  </a:txBody>
                  <a:tcPr marL="75570" marR="755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0.58543</a:t>
                      </a:r>
                      <a:endParaRPr lang="en-US" dirty="0"/>
                    </a:p>
                  </a:txBody>
                  <a:tcPr marL="75570" marR="755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0.75776± 0.04036</a:t>
                      </a:r>
                      <a:endParaRPr lang="en-US" dirty="0"/>
                    </a:p>
                  </a:txBody>
                  <a:tcPr marL="75570" marR="75570" anchor="ctr"/>
                </a:tc>
                <a:extLst>
                  <a:ext uri="{0D108BD9-81ED-4DB2-BD59-A6C34878D82A}">
                    <a16:rowId xmlns:a16="http://schemas.microsoft.com/office/drawing/2014/main" val="1547178972"/>
                  </a:ext>
                </a:extLst>
              </a:tr>
              <a:tr h="512030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AC-DLIR</a:t>
                      </a:r>
                      <a:endParaRPr lang="en-US" dirty="0"/>
                    </a:p>
                  </a:txBody>
                  <a:tcPr marL="75570" marR="755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0.00251</a:t>
                      </a:r>
                      <a:endParaRPr lang="en-US" dirty="0"/>
                    </a:p>
                  </a:txBody>
                  <a:tcPr marL="75570" marR="755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0.98959</a:t>
                      </a:r>
                      <a:endParaRPr lang="en-US" dirty="0"/>
                    </a:p>
                  </a:txBody>
                  <a:tcPr marL="75570" marR="755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0.73347</a:t>
                      </a:r>
                      <a:endParaRPr lang="en-US" dirty="0"/>
                    </a:p>
                  </a:txBody>
                  <a:tcPr marL="75570" marR="755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0.64435</a:t>
                      </a:r>
                      <a:endParaRPr lang="en-US" dirty="0"/>
                    </a:p>
                  </a:txBody>
                  <a:tcPr marL="75570" marR="755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0.80013± 0.05401</a:t>
                      </a:r>
                      <a:endParaRPr lang="en-US" dirty="0"/>
                    </a:p>
                  </a:txBody>
                  <a:tcPr marL="75570" marR="75570" anchor="ctr"/>
                </a:tc>
                <a:extLst>
                  <a:ext uri="{0D108BD9-81ED-4DB2-BD59-A6C34878D82A}">
                    <a16:rowId xmlns:a16="http://schemas.microsoft.com/office/drawing/2014/main" val="4198723414"/>
                  </a:ext>
                </a:extLst>
              </a:tr>
              <a:tr h="512030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Adv-DLIR</a:t>
                      </a:r>
                      <a:endParaRPr lang="en-US" dirty="0"/>
                    </a:p>
                  </a:txBody>
                  <a:tcPr marL="75570" marR="755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0.00339</a:t>
                      </a:r>
                      <a:endParaRPr lang="en-US" b="1" dirty="0"/>
                    </a:p>
                  </a:txBody>
                  <a:tcPr marL="75570" marR="755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0.99031</a:t>
                      </a:r>
                      <a:endParaRPr lang="en-US" b="1" dirty="0"/>
                    </a:p>
                  </a:txBody>
                  <a:tcPr marL="75570" marR="755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0.73836</a:t>
                      </a:r>
                      <a:endParaRPr lang="en-US" b="1" dirty="0"/>
                    </a:p>
                  </a:txBody>
                  <a:tcPr marL="75570" marR="755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0.67389</a:t>
                      </a:r>
                      <a:endParaRPr lang="en-US" b="1" dirty="0"/>
                    </a:p>
                  </a:txBody>
                  <a:tcPr marL="75570" marR="755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i="0" kern="1200" dirty="0">
                          <a:solidFill>
                            <a:srgbClr val="C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0.80989± 0.05142</a:t>
                      </a:r>
                      <a:endParaRPr lang="en-US" b="1" dirty="0">
                        <a:solidFill>
                          <a:srgbClr val="C00000"/>
                        </a:solidFill>
                      </a:endParaRPr>
                    </a:p>
                  </a:txBody>
                  <a:tcPr marL="75570" marR="75570" anchor="ctr"/>
                </a:tc>
                <a:extLst>
                  <a:ext uri="{0D108BD9-81ED-4DB2-BD59-A6C34878D82A}">
                    <a16:rowId xmlns:a16="http://schemas.microsoft.com/office/drawing/2014/main" val="871386613"/>
                  </a:ext>
                </a:extLst>
              </a:tr>
              <a:tr h="512030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AdvAC-DLIR</a:t>
                      </a:r>
                      <a:endParaRPr lang="en-US" dirty="0"/>
                    </a:p>
                  </a:txBody>
                  <a:tcPr marL="75570" marR="755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0.00258</a:t>
                      </a:r>
                      <a:endParaRPr lang="en-US" b="1" dirty="0"/>
                    </a:p>
                  </a:txBody>
                  <a:tcPr marL="75570" marR="755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0.99089</a:t>
                      </a:r>
                      <a:endParaRPr lang="en-US" b="1" dirty="0"/>
                    </a:p>
                  </a:txBody>
                  <a:tcPr marL="75570" marR="755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0.79884</a:t>
                      </a:r>
                      <a:endParaRPr lang="en-US" b="1" dirty="0"/>
                    </a:p>
                  </a:txBody>
                  <a:tcPr marL="75570" marR="755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0.73482</a:t>
                      </a:r>
                      <a:endParaRPr lang="en-US" b="1" dirty="0"/>
                    </a:p>
                  </a:txBody>
                  <a:tcPr marL="75570" marR="755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i="0" kern="1200" dirty="0">
                          <a:solidFill>
                            <a:srgbClr val="C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0.84668± 0.04586</a:t>
                      </a:r>
                      <a:endParaRPr lang="en-US" b="1" dirty="0">
                        <a:solidFill>
                          <a:srgbClr val="C00000"/>
                        </a:solidFill>
                      </a:endParaRPr>
                    </a:p>
                  </a:txBody>
                  <a:tcPr marL="75570" marR="75570" anchor="ctr"/>
                </a:tc>
                <a:extLst>
                  <a:ext uri="{0D108BD9-81ED-4DB2-BD59-A6C34878D82A}">
                    <a16:rowId xmlns:a16="http://schemas.microsoft.com/office/drawing/2014/main" val="24299219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4900779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6554C585-5CCC-080B-4822-817A82E7C8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3545" y="508045"/>
            <a:ext cx="5885405" cy="507556"/>
          </a:xfrm>
        </p:spPr>
        <p:txBody>
          <a:bodyPr/>
          <a:lstStyle/>
          <a:p>
            <a:r>
              <a:rPr lang="en-US" sz="2400" dirty="0"/>
              <a:t>Future Plan :MACMR framework</a:t>
            </a:r>
            <a:endParaRPr lang="en-GB" sz="240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61EE6EA-1BAD-05B1-728D-86FFD2420101}"/>
              </a:ext>
            </a:extLst>
          </p:cNvPr>
          <p:cNvGrpSpPr/>
          <p:nvPr/>
        </p:nvGrpSpPr>
        <p:grpSpPr>
          <a:xfrm>
            <a:off x="168173" y="1352368"/>
            <a:ext cx="8807654" cy="3657017"/>
            <a:chOff x="76200" y="66675"/>
            <a:chExt cx="11857209" cy="676275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0B2F3FA0-0F94-7E69-C4CF-34B402FB87FE}"/>
                </a:ext>
              </a:extLst>
            </p:cNvPr>
            <p:cNvGrpSpPr/>
            <p:nvPr/>
          </p:nvGrpSpPr>
          <p:grpSpPr>
            <a:xfrm>
              <a:off x="76200" y="95250"/>
              <a:ext cx="11857209" cy="6247493"/>
              <a:chOff x="76200" y="95250"/>
              <a:chExt cx="11857209" cy="6408776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A6C17B9F-E789-52FF-223C-37F615A8AEF0}"/>
                  </a:ext>
                </a:extLst>
              </p:cNvPr>
              <p:cNvSpPr/>
              <p:nvPr/>
            </p:nvSpPr>
            <p:spPr>
              <a:xfrm>
                <a:off x="76200" y="95250"/>
                <a:ext cx="4271430" cy="1580169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050"/>
              </a:p>
            </p:txBody>
          </p: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240DDA6F-0BA7-A1A7-D179-C183E3EF2BAE}"/>
                  </a:ext>
                </a:extLst>
              </p:cNvPr>
              <p:cNvGrpSpPr/>
              <p:nvPr/>
            </p:nvGrpSpPr>
            <p:grpSpPr>
              <a:xfrm>
                <a:off x="6023695" y="2994247"/>
                <a:ext cx="2534817" cy="2649895"/>
                <a:chOff x="2186473" y="1206757"/>
                <a:chExt cx="1741714" cy="2649895"/>
              </a:xfrm>
            </p:grpSpPr>
            <p:sp>
              <p:nvSpPr>
                <p:cNvPr id="124" name="Rectangle 123">
                  <a:extLst>
                    <a:ext uri="{FF2B5EF4-FFF2-40B4-BE49-F238E27FC236}">
                      <a16:creationId xmlns:a16="http://schemas.microsoft.com/office/drawing/2014/main" id="{E8F02996-FDAC-B607-6CE4-71D4AE267EAA}"/>
                    </a:ext>
                  </a:extLst>
                </p:cNvPr>
                <p:cNvSpPr/>
                <p:nvPr/>
              </p:nvSpPr>
              <p:spPr>
                <a:xfrm>
                  <a:off x="2186473" y="1206757"/>
                  <a:ext cx="1741714" cy="2649895"/>
                </a:xfrm>
                <a:prstGeom prst="rect">
                  <a:avLst/>
                </a:prstGeom>
                <a:gradFill flip="none" rotWithShape="1">
                  <a:gsLst>
                    <a:gs pos="0">
                      <a:schemeClr val="accent4">
                        <a:lumMod val="5000"/>
                        <a:lumOff val="95000"/>
                      </a:schemeClr>
                    </a:gs>
                    <a:gs pos="74000">
                      <a:schemeClr val="accent4">
                        <a:lumMod val="45000"/>
                        <a:lumOff val="55000"/>
                      </a:schemeClr>
                    </a:gs>
                    <a:gs pos="83000">
                      <a:schemeClr val="accent4">
                        <a:lumMod val="45000"/>
                        <a:lumOff val="55000"/>
                      </a:schemeClr>
                    </a:gs>
                    <a:gs pos="100000">
                      <a:schemeClr val="accent4">
                        <a:lumMod val="30000"/>
                        <a:lumOff val="70000"/>
                      </a:schemeClr>
                    </a:gs>
                  </a:gsLst>
                  <a:lin ang="5400000" scaled="1"/>
                  <a:tileRect/>
                </a:gra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050"/>
                </a:p>
              </p:txBody>
            </p:sp>
            <p:sp>
              <p:nvSpPr>
                <p:cNvPr id="125" name="Rectangle 124">
                  <a:extLst>
                    <a:ext uri="{FF2B5EF4-FFF2-40B4-BE49-F238E27FC236}">
                      <a16:creationId xmlns:a16="http://schemas.microsoft.com/office/drawing/2014/main" id="{645DC21F-466E-E691-D04F-236F5C01086D}"/>
                    </a:ext>
                  </a:extLst>
                </p:cNvPr>
                <p:cNvSpPr/>
                <p:nvPr/>
              </p:nvSpPr>
              <p:spPr>
                <a:xfrm>
                  <a:off x="2423973" y="1540646"/>
                  <a:ext cx="1279245" cy="2042456"/>
                </a:xfrm>
                <a:prstGeom prst="rect">
                  <a:avLst/>
                </a:prstGeom>
                <a:gradFill flip="none" rotWithShape="1">
                  <a:gsLst>
                    <a:gs pos="0">
                      <a:schemeClr val="accent2">
                        <a:lumMod val="0"/>
                        <a:lumOff val="100000"/>
                      </a:schemeClr>
                    </a:gs>
                    <a:gs pos="35000">
                      <a:schemeClr val="accent2">
                        <a:lumMod val="0"/>
                        <a:lumOff val="100000"/>
                      </a:schemeClr>
                    </a:gs>
                    <a:gs pos="100000">
                      <a:schemeClr val="accent2">
                        <a:lumMod val="100000"/>
                      </a:schemeClr>
                    </a:gs>
                  </a:gsLst>
                  <a:path path="circle">
                    <a:fillToRect l="50000" t="-80000" r="50000" b="180000"/>
                  </a:path>
                  <a:tileRect/>
                </a:gra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050"/>
                </a:p>
              </p:txBody>
            </p:sp>
            <p:sp>
              <p:nvSpPr>
                <p:cNvPr id="126" name="Rectangle 125">
                  <a:extLst>
                    <a:ext uri="{FF2B5EF4-FFF2-40B4-BE49-F238E27FC236}">
                      <a16:creationId xmlns:a16="http://schemas.microsoft.com/office/drawing/2014/main" id="{720259B2-D92B-0A1C-0C2A-D754102E6F3D}"/>
                    </a:ext>
                  </a:extLst>
                </p:cNvPr>
                <p:cNvSpPr/>
                <p:nvPr/>
              </p:nvSpPr>
              <p:spPr>
                <a:xfrm>
                  <a:off x="2686429" y="1991893"/>
                  <a:ext cx="786633" cy="1289889"/>
                </a:xfrm>
                <a:prstGeom prst="rect">
                  <a:avLst/>
                </a:prstGeom>
                <a:gradFill flip="none" rotWithShape="1">
                  <a:gsLst>
                    <a:gs pos="0">
                      <a:schemeClr val="accent5">
                        <a:lumMod val="5000"/>
                        <a:lumOff val="95000"/>
                      </a:schemeClr>
                    </a:gs>
                    <a:gs pos="74000">
                      <a:schemeClr val="accent5">
                        <a:lumMod val="45000"/>
                        <a:lumOff val="55000"/>
                      </a:schemeClr>
                    </a:gs>
                    <a:gs pos="83000">
                      <a:schemeClr val="accent5">
                        <a:lumMod val="45000"/>
                        <a:lumOff val="55000"/>
                      </a:schemeClr>
                    </a:gs>
                    <a:gs pos="100000">
                      <a:schemeClr val="accent5">
                        <a:lumMod val="30000"/>
                        <a:lumOff val="70000"/>
                      </a:schemeClr>
                    </a:gs>
                  </a:gsLst>
                  <a:lin ang="5400000" scaled="1"/>
                  <a:tileRect/>
                </a:gra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050"/>
                </a:p>
              </p:txBody>
            </p:sp>
          </p:grpSp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3B8EF509-6DC8-CD07-EFCB-FC2F535D121B}"/>
                  </a:ext>
                </a:extLst>
              </p:cNvPr>
              <p:cNvGrpSpPr/>
              <p:nvPr/>
            </p:nvGrpSpPr>
            <p:grpSpPr>
              <a:xfrm>
                <a:off x="8831176" y="145886"/>
                <a:ext cx="2265450" cy="1570905"/>
                <a:chOff x="8231101" y="95250"/>
                <a:chExt cx="2265450" cy="1580169"/>
              </a:xfrm>
            </p:grpSpPr>
            <p:sp>
              <p:nvSpPr>
                <p:cNvPr id="116" name="Rectangle 115">
                  <a:extLst>
                    <a:ext uri="{FF2B5EF4-FFF2-40B4-BE49-F238E27FC236}">
                      <a16:creationId xmlns:a16="http://schemas.microsoft.com/office/drawing/2014/main" id="{84BDDF3B-2C9B-22C7-BA3B-F7E89AB29F4D}"/>
                    </a:ext>
                  </a:extLst>
                </p:cNvPr>
                <p:cNvSpPr/>
                <p:nvPr/>
              </p:nvSpPr>
              <p:spPr>
                <a:xfrm>
                  <a:off x="8231101" y="95250"/>
                  <a:ext cx="2265450" cy="1580169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050"/>
                </a:p>
              </p:txBody>
            </p:sp>
            <p:grpSp>
              <p:nvGrpSpPr>
                <p:cNvPr id="117" name="Group 116">
                  <a:extLst>
                    <a:ext uri="{FF2B5EF4-FFF2-40B4-BE49-F238E27FC236}">
                      <a16:creationId xmlns:a16="http://schemas.microsoft.com/office/drawing/2014/main" id="{B9996C77-CAE4-3A90-9169-472C1B2227AB}"/>
                    </a:ext>
                  </a:extLst>
                </p:cNvPr>
                <p:cNvGrpSpPr/>
                <p:nvPr/>
              </p:nvGrpSpPr>
              <p:grpSpPr>
                <a:xfrm>
                  <a:off x="8331638" y="151556"/>
                  <a:ext cx="1953028" cy="1350815"/>
                  <a:chOff x="2333221" y="1214533"/>
                  <a:chExt cx="1953028" cy="1350815"/>
                </a:xfrm>
              </p:grpSpPr>
              <p:sp>
                <p:nvSpPr>
                  <p:cNvPr id="118" name="Rectangle 117">
                    <a:extLst>
                      <a:ext uri="{FF2B5EF4-FFF2-40B4-BE49-F238E27FC236}">
                        <a16:creationId xmlns:a16="http://schemas.microsoft.com/office/drawing/2014/main" id="{58F988A5-5353-80F4-7D99-99183A6D6CFE}"/>
                      </a:ext>
                    </a:extLst>
                  </p:cNvPr>
                  <p:cNvSpPr/>
                  <p:nvPr/>
                </p:nvSpPr>
                <p:spPr>
                  <a:xfrm>
                    <a:off x="2397966" y="1214533"/>
                    <a:ext cx="1888283" cy="1116707"/>
                  </a:xfrm>
                  <a:prstGeom prst="rect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050"/>
                  </a:p>
                </p:txBody>
              </p:sp>
              <p:pic>
                <p:nvPicPr>
                  <p:cNvPr id="119" name="Picture 118">
                    <a:extLst>
                      <a:ext uri="{FF2B5EF4-FFF2-40B4-BE49-F238E27FC236}">
                        <a16:creationId xmlns:a16="http://schemas.microsoft.com/office/drawing/2014/main" id="{01FD4077-0992-E7D7-3D23-46E65FF6D12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442446" y="1265244"/>
                    <a:ext cx="819236" cy="768341"/>
                  </a:xfrm>
                  <a:prstGeom prst="rect">
                    <a:avLst/>
                  </a:prstGeom>
                </p:spPr>
              </p:pic>
              <p:pic>
                <p:nvPicPr>
                  <p:cNvPr id="120" name="Picture 119">
                    <a:extLst>
                      <a:ext uri="{FF2B5EF4-FFF2-40B4-BE49-F238E27FC236}">
                        <a16:creationId xmlns:a16="http://schemas.microsoft.com/office/drawing/2014/main" id="{96F42EC3-1947-35B0-5427-3610EF90C74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352828" y="1265244"/>
                    <a:ext cx="819235" cy="768341"/>
                  </a:xfrm>
                  <a:prstGeom prst="rect">
                    <a:avLst/>
                  </a:prstGeom>
                </p:spPr>
              </p:pic>
              <p:sp>
                <p:nvSpPr>
                  <p:cNvPr id="121" name="TextBox 120">
                    <a:extLst>
                      <a:ext uri="{FF2B5EF4-FFF2-40B4-BE49-F238E27FC236}">
                        <a16:creationId xmlns:a16="http://schemas.microsoft.com/office/drawing/2014/main" id="{DA51214F-4116-8F44-5316-A5267F087DAC}"/>
                      </a:ext>
                    </a:extLst>
                  </p:cNvPr>
                  <p:cNvSpPr txBox="1"/>
                  <p:nvPr/>
                </p:nvSpPr>
                <p:spPr>
                  <a:xfrm>
                    <a:off x="2484285" y="1980958"/>
                    <a:ext cx="553357" cy="26994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050"/>
                      <a:t>Target</a:t>
                    </a:r>
                    <a:endParaRPr lang="en-GB" sz="1050"/>
                  </a:p>
                </p:txBody>
              </p:sp>
              <p:sp>
                <p:nvSpPr>
                  <p:cNvPr id="122" name="TextBox 121">
                    <a:extLst>
                      <a:ext uri="{FF2B5EF4-FFF2-40B4-BE49-F238E27FC236}">
                        <a16:creationId xmlns:a16="http://schemas.microsoft.com/office/drawing/2014/main" id="{64513951-8FB6-24CF-933E-3C23111BFB6A}"/>
                      </a:ext>
                    </a:extLst>
                  </p:cNvPr>
                  <p:cNvSpPr txBox="1"/>
                  <p:nvPr/>
                </p:nvSpPr>
                <p:spPr>
                  <a:xfrm>
                    <a:off x="3335033" y="1988972"/>
                    <a:ext cx="614271" cy="26994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050"/>
                      <a:t>Moving</a:t>
                    </a:r>
                    <a:endParaRPr lang="en-GB" sz="1050"/>
                  </a:p>
                </p:txBody>
              </p:sp>
              <p:sp>
                <p:nvSpPr>
                  <p:cNvPr id="123" name="TextBox 122">
                    <a:extLst>
                      <a:ext uri="{FF2B5EF4-FFF2-40B4-BE49-F238E27FC236}">
                        <a16:creationId xmlns:a16="http://schemas.microsoft.com/office/drawing/2014/main" id="{22867B98-BB91-5CC6-BAE0-C61970EED808}"/>
                      </a:ext>
                    </a:extLst>
                  </p:cNvPr>
                  <p:cNvSpPr txBox="1"/>
                  <p:nvPr/>
                </p:nvSpPr>
                <p:spPr>
                  <a:xfrm>
                    <a:off x="2333221" y="2295402"/>
                    <a:ext cx="1316386" cy="26994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050"/>
                      <a:t>Intensity image pair</a:t>
                    </a:r>
                    <a:endParaRPr lang="en-GB" sz="1050"/>
                  </a:p>
                </p:txBody>
              </p:sp>
            </p:grpSp>
          </p:grp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4D602616-F700-9622-4F7C-E126C32BB8BB}"/>
                  </a:ext>
                </a:extLst>
              </p:cNvPr>
              <p:cNvGrpSpPr/>
              <p:nvPr/>
            </p:nvGrpSpPr>
            <p:grpSpPr>
              <a:xfrm>
                <a:off x="2349465" y="213179"/>
                <a:ext cx="1888283" cy="1361272"/>
                <a:chOff x="2994866" y="2851211"/>
                <a:chExt cx="1888283" cy="1361272"/>
              </a:xfrm>
            </p:grpSpPr>
            <p:grpSp>
              <p:nvGrpSpPr>
                <p:cNvPr id="109" name="Group 108">
                  <a:extLst>
                    <a:ext uri="{FF2B5EF4-FFF2-40B4-BE49-F238E27FC236}">
                      <a16:creationId xmlns:a16="http://schemas.microsoft.com/office/drawing/2014/main" id="{6157A84E-2C7E-97CB-4294-9FEB57FA2194}"/>
                    </a:ext>
                  </a:extLst>
                </p:cNvPr>
                <p:cNvGrpSpPr/>
                <p:nvPr/>
              </p:nvGrpSpPr>
              <p:grpSpPr>
                <a:xfrm>
                  <a:off x="2994866" y="2851211"/>
                  <a:ext cx="1888283" cy="1361272"/>
                  <a:chOff x="2397966" y="1214533"/>
                  <a:chExt cx="1888283" cy="1361272"/>
                </a:xfrm>
              </p:grpSpPr>
              <p:sp>
                <p:nvSpPr>
                  <p:cNvPr id="112" name="Rectangle 111">
                    <a:extLst>
                      <a:ext uri="{FF2B5EF4-FFF2-40B4-BE49-F238E27FC236}">
                        <a16:creationId xmlns:a16="http://schemas.microsoft.com/office/drawing/2014/main" id="{D964FAD7-F070-7DC9-663A-ABAD1B4F5A42}"/>
                      </a:ext>
                    </a:extLst>
                  </p:cNvPr>
                  <p:cNvSpPr/>
                  <p:nvPr/>
                </p:nvSpPr>
                <p:spPr>
                  <a:xfrm>
                    <a:off x="2397966" y="1214533"/>
                    <a:ext cx="1888283" cy="1116707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050"/>
                  </a:p>
                </p:txBody>
              </p:sp>
              <p:sp>
                <p:nvSpPr>
                  <p:cNvPr id="113" name="TextBox 112">
                    <a:extLst>
                      <a:ext uri="{FF2B5EF4-FFF2-40B4-BE49-F238E27FC236}">
                        <a16:creationId xmlns:a16="http://schemas.microsoft.com/office/drawing/2014/main" id="{06BA37F6-B73F-309A-E3EC-321D069E88C7}"/>
                      </a:ext>
                    </a:extLst>
                  </p:cNvPr>
                  <p:cNvSpPr txBox="1"/>
                  <p:nvPr/>
                </p:nvSpPr>
                <p:spPr>
                  <a:xfrm>
                    <a:off x="2484285" y="1980958"/>
                    <a:ext cx="553357" cy="26836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050"/>
                      <a:t>Target</a:t>
                    </a:r>
                    <a:endParaRPr lang="en-GB" sz="1050"/>
                  </a:p>
                </p:txBody>
              </p:sp>
              <p:sp>
                <p:nvSpPr>
                  <p:cNvPr id="114" name="TextBox 113">
                    <a:extLst>
                      <a:ext uri="{FF2B5EF4-FFF2-40B4-BE49-F238E27FC236}">
                        <a16:creationId xmlns:a16="http://schemas.microsoft.com/office/drawing/2014/main" id="{D55A8906-6EE1-3563-A444-D4E14CD082D6}"/>
                      </a:ext>
                    </a:extLst>
                  </p:cNvPr>
                  <p:cNvSpPr txBox="1"/>
                  <p:nvPr/>
                </p:nvSpPr>
                <p:spPr>
                  <a:xfrm>
                    <a:off x="3335033" y="1988971"/>
                    <a:ext cx="614271" cy="26836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050"/>
                      <a:t>Moving</a:t>
                    </a:r>
                    <a:endParaRPr lang="en-GB" sz="1050"/>
                  </a:p>
                </p:txBody>
              </p:sp>
              <p:sp>
                <p:nvSpPr>
                  <p:cNvPr id="115" name="TextBox 114">
                    <a:extLst>
                      <a:ext uri="{FF2B5EF4-FFF2-40B4-BE49-F238E27FC236}">
                        <a16:creationId xmlns:a16="http://schemas.microsoft.com/office/drawing/2014/main" id="{65894ED0-1477-B753-7B77-2FA13910947C}"/>
                      </a:ext>
                    </a:extLst>
                  </p:cNvPr>
                  <p:cNvSpPr txBox="1"/>
                  <p:nvPr/>
                </p:nvSpPr>
                <p:spPr>
                  <a:xfrm>
                    <a:off x="2505967" y="2307441"/>
                    <a:ext cx="1125629" cy="26836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050"/>
                      <a:t>Mask image pair</a:t>
                    </a:r>
                    <a:endParaRPr lang="en-GB" sz="1050"/>
                  </a:p>
                </p:txBody>
              </p:sp>
            </p:grpSp>
            <p:pic>
              <p:nvPicPr>
                <p:cNvPr id="110" name="Picture 109" descr="Logo&#10;&#10;Description automatically generated">
                  <a:extLst>
                    <a:ext uri="{FF2B5EF4-FFF2-40B4-BE49-F238E27FC236}">
                      <a16:creationId xmlns:a16="http://schemas.microsoft.com/office/drawing/2014/main" id="{8D4AC0C3-A20E-955A-A2EF-8D7033B3080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070323" y="2905734"/>
                  <a:ext cx="819235" cy="764529"/>
                </a:xfrm>
                <a:prstGeom prst="rect">
                  <a:avLst/>
                </a:prstGeom>
              </p:spPr>
            </p:pic>
            <p:pic>
              <p:nvPicPr>
                <p:cNvPr id="111" name="Picture 110" descr="Logo&#10;&#10;Description automatically generated">
                  <a:extLst>
                    <a:ext uri="{FF2B5EF4-FFF2-40B4-BE49-F238E27FC236}">
                      <a16:creationId xmlns:a16="http://schemas.microsoft.com/office/drawing/2014/main" id="{D345D8CB-2B7E-1051-2B09-5C5B42BCBC2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003263" y="2905733"/>
                  <a:ext cx="819235" cy="764529"/>
                </a:xfrm>
                <a:prstGeom prst="rect">
                  <a:avLst/>
                </a:prstGeom>
              </p:spPr>
            </p:pic>
          </p:grp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F05E6533-6E62-8DA3-425B-500DBB03BA53}"/>
                  </a:ext>
                </a:extLst>
              </p:cNvPr>
              <p:cNvGrpSpPr/>
              <p:nvPr/>
            </p:nvGrpSpPr>
            <p:grpSpPr>
              <a:xfrm>
                <a:off x="1374100" y="2286310"/>
                <a:ext cx="3865631" cy="997988"/>
                <a:chOff x="477769" y="2030962"/>
                <a:chExt cx="3865631" cy="997988"/>
              </a:xfrm>
            </p:grpSpPr>
            <p:sp>
              <p:nvSpPr>
                <p:cNvPr id="90" name="Rectangle 89">
                  <a:extLst>
                    <a:ext uri="{FF2B5EF4-FFF2-40B4-BE49-F238E27FC236}">
                      <a16:creationId xmlns:a16="http://schemas.microsoft.com/office/drawing/2014/main" id="{87ED068B-D0F5-B461-4D83-D38AD6EBCDDB}"/>
                    </a:ext>
                  </a:extLst>
                </p:cNvPr>
                <p:cNvSpPr/>
                <p:nvPr/>
              </p:nvSpPr>
              <p:spPr>
                <a:xfrm>
                  <a:off x="477769" y="2030962"/>
                  <a:ext cx="3865631" cy="997988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050"/>
                </a:p>
              </p:txBody>
            </p:sp>
            <p:grpSp>
              <p:nvGrpSpPr>
                <p:cNvPr id="91" name="Group 90">
                  <a:extLst>
                    <a:ext uri="{FF2B5EF4-FFF2-40B4-BE49-F238E27FC236}">
                      <a16:creationId xmlns:a16="http://schemas.microsoft.com/office/drawing/2014/main" id="{36922C03-8C78-E751-D24E-7FFE58C2EE4C}"/>
                    </a:ext>
                  </a:extLst>
                </p:cNvPr>
                <p:cNvGrpSpPr/>
                <p:nvPr/>
              </p:nvGrpSpPr>
              <p:grpSpPr>
                <a:xfrm rot="10800000" flipH="1">
                  <a:off x="1328470" y="2169066"/>
                  <a:ext cx="2857033" cy="717008"/>
                  <a:chOff x="3608078" y="1376363"/>
                  <a:chExt cx="2953137" cy="1085123"/>
                </a:xfrm>
              </p:grpSpPr>
              <p:sp>
                <p:nvSpPr>
                  <p:cNvPr id="93" name="Rectangle 92">
                    <a:extLst>
                      <a:ext uri="{FF2B5EF4-FFF2-40B4-BE49-F238E27FC236}">
                        <a16:creationId xmlns:a16="http://schemas.microsoft.com/office/drawing/2014/main" id="{9BAC601D-0DC6-9073-3BF5-FD873C29B9CF}"/>
                      </a:ext>
                    </a:extLst>
                  </p:cNvPr>
                  <p:cNvSpPr/>
                  <p:nvPr/>
                </p:nvSpPr>
                <p:spPr>
                  <a:xfrm>
                    <a:off x="3608078" y="1376363"/>
                    <a:ext cx="2953137" cy="1085123"/>
                  </a:xfrm>
                  <a:prstGeom prst="rect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>
                    <a:solidFill>
                      <a:schemeClr val="accent1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050"/>
                  </a:p>
                </p:txBody>
              </p:sp>
              <p:grpSp>
                <p:nvGrpSpPr>
                  <p:cNvPr id="94" name="Group 93">
                    <a:extLst>
                      <a:ext uri="{FF2B5EF4-FFF2-40B4-BE49-F238E27FC236}">
                        <a16:creationId xmlns:a16="http://schemas.microsoft.com/office/drawing/2014/main" id="{45E706F6-4D7B-0690-A72B-4A692D77312E}"/>
                      </a:ext>
                    </a:extLst>
                  </p:cNvPr>
                  <p:cNvGrpSpPr/>
                  <p:nvPr/>
                </p:nvGrpSpPr>
                <p:grpSpPr>
                  <a:xfrm rot="10800000" flipH="1">
                    <a:off x="3785498" y="1608795"/>
                    <a:ext cx="2542772" cy="405180"/>
                    <a:chOff x="1803688" y="993540"/>
                    <a:chExt cx="7130971" cy="1351080"/>
                  </a:xfrm>
                </p:grpSpPr>
                <p:grpSp>
                  <p:nvGrpSpPr>
                    <p:cNvPr id="95" name="Group 94">
                      <a:extLst>
                        <a:ext uri="{FF2B5EF4-FFF2-40B4-BE49-F238E27FC236}">
                          <a16:creationId xmlns:a16="http://schemas.microsoft.com/office/drawing/2014/main" id="{D41C4891-7CDE-A233-632F-AC1DEFD1D0A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803688" y="993540"/>
                      <a:ext cx="7130971" cy="1351080"/>
                      <a:chOff x="1498888" y="688740"/>
                      <a:chExt cx="7765692" cy="1351080"/>
                    </a:xfrm>
                  </p:grpSpPr>
                  <p:grpSp>
                    <p:nvGrpSpPr>
                      <p:cNvPr id="99" name="Group 98">
                        <a:extLst>
                          <a:ext uri="{FF2B5EF4-FFF2-40B4-BE49-F238E27FC236}">
                            <a16:creationId xmlns:a16="http://schemas.microsoft.com/office/drawing/2014/main" id="{AE490EAB-AF09-C1DD-6DE8-EC985E550303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498888" y="688740"/>
                        <a:ext cx="3750709" cy="1351079"/>
                        <a:chOff x="1498888" y="688740"/>
                        <a:chExt cx="3750709" cy="1351079"/>
                      </a:xfrm>
                    </p:grpSpPr>
                    <p:sp>
                      <p:nvSpPr>
                        <p:cNvPr id="105" name="Trapezoid 104">
                          <a:extLst>
                            <a:ext uri="{FF2B5EF4-FFF2-40B4-BE49-F238E27FC236}">
                              <a16:creationId xmlns:a16="http://schemas.microsoft.com/office/drawing/2014/main" id="{35EC34FF-0AD6-84D9-73D1-EBF1391596E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5400000">
                          <a:off x="1229464" y="958164"/>
                          <a:ext cx="1351079" cy="812232"/>
                        </a:xfrm>
                        <a:prstGeom prst="trapezoid">
                          <a:avLst/>
                        </a:prstGeom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GB" sz="1050"/>
                        </a:p>
                      </p:txBody>
                    </p:sp>
                    <p:sp>
                      <p:nvSpPr>
                        <p:cNvPr id="106" name="Trapezoid 105">
                          <a:extLst>
                            <a:ext uri="{FF2B5EF4-FFF2-40B4-BE49-F238E27FC236}">
                              <a16:creationId xmlns:a16="http://schemas.microsoft.com/office/drawing/2014/main" id="{1CA4FE30-DFFF-59CF-312E-7CBD03EDEC2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5400000">
                          <a:off x="2379177" y="984916"/>
                          <a:ext cx="996124" cy="812232"/>
                        </a:xfrm>
                        <a:prstGeom prst="trapezoid">
                          <a:avLst/>
                        </a:prstGeom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GB" sz="1050"/>
                        </a:p>
                      </p:txBody>
                    </p:sp>
                    <p:sp>
                      <p:nvSpPr>
                        <p:cNvPr id="107" name="Trapezoid 106">
                          <a:extLst>
                            <a:ext uri="{FF2B5EF4-FFF2-40B4-BE49-F238E27FC236}">
                              <a16:creationId xmlns:a16="http://schemas.microsoft.com/office/drawing/2014/main" id="{68EC1EBD-D2CC-829C-E97F-BF110215FA4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5400000">
                          <a:off x="3590250" y="1005532"/>
                          <a:ext cx="614020" cy="812232"/>
                        </a:xfrm>
                        <a:prstGeom prst="trapezoid">
                          <a:avLst/>
                        </a:prstGeom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GB" sz="1050"/>
                        </a:p>
                      </p:txBody>
                    </p:sp>
                    <p:sp>
                      <p:nvSpPr>
                        <p:cNvPr id="108" name="Trapezoid 107">
                          <a:extLst>
                            <a:ext uri="{FF2B5EF4-FFF2-40B4-BE49-F238E27FC236}">
                              <a16:creationId xmlns:a16="http://schemas.microsoft.com/office/drawing/2014/main" id="{E1E60120-7351-596B-BC82-6F06F3996AD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5400000">
                          <a:off x="4709007" y="984916"/>
                          <a:ext cx="268948" cy="812232"/>
                        </a:xfrm>
                        <a:prstGeom prst="trapezoid">
                          <a:avLst/>
                        </a:prstGeom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GB" sz="1050"/>
                        </a:p>
                      </p:txBody>
                    </p:sp>
                  </p:grpSp>
                  <p:grpSp>
                    <p:nvGrpSpPr>
                      <p:cNvPr id="100" name="Group 99">
                        <a:extLst>
                          <a:ext uri="{FF2B5EF4-FFF2-40B4-BE49-F238E27FC236}">
                            <a16:creationId xmlns:a16="http://schemas.microsoft.com/office/drawing/2014/main" id="{62D28618-302F-3212-D2C8-396FE0C3CA6B}"/>
                          </a:ext>
                        </a:extLst>
                      </p:cNvPr>
                      <p:cNvGrpSpPr/>
                      <p:nvPr/>
                    </p:nvGrpSpPr>
                    <p:grpSpPr>
                      <a:xfrm flipH="1">
                        <a:off x="5519708" y="688741"/>
                        <a:ext cx="3744872" cy="1351079"/>
                        <a:chOff x="1498888" y="688740"/>
                        <a:chExt cx="3750709" cy="1351079"/>
                      </a:xfrm>
                    </p:grpSpPr>
                    <p:sp>
                      <p:nvSpPr>
                        <p:cNvPr id="101" name="Trapezoid 100">
                          <a:extLst>
                            <a:ext uri="{FF2B5EF4-FFF2-40B4-BE49-F238E27FC236}">
                              <a16:creationId xmlns:a16="http://schemas.microsoft.com/office/drawing/2014/main" id="{5C9A2F6E-2140-BC3C-FF10-F8FE927FCE3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5400000">
                          <a:off x="1229464" y="958164"/>
                          <a:ext cx="1351079" cy="812232"/>
                        </a:xfrm>
                        <a:prstGeom prst="trapezoid">
                          <a:avLst/>
                        </a:prstGeom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GB" sz="1050"/>
                        </a:p>
                      </p:txBody>
                    </p:sp>
                    <p:sp>
                      <p:nvSpPr>
                        <p:cNvPr id="102" name="Trapezoid 101">
                          <a:extLst>
                            <a:ext uri="{FF2B5EF4-FFF2-40B4-BE49-F238E27FC236}">
                              <a16:creationId xmlns:a16="http://schemas.microsoft.com/office/drawing/2014/main" id="{2B416D79-0902-109C-73F1-24F8A0C1C460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5400000">
                          <a:off x="2379177" y="984916"/>
                          <a:ext cx="996124" cy="812232"/>
                        </a:xfrm>
                        <a:prstGeom prst="trapezoid">
                          <a:avLst/>
                        </a:prstGeom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GB" sz="1050"/>
                        </a:p>
                      </p:txBody>
                    </p:sp>
                    <p:sp>
                      <p:nvSpPr>
                        <p:cNvPr id="103" name="Trapezoid 102">
                          <a:extLst>
                            <a:ext uri="{FF2B5EF4-FFF2-40B4-BE49-F238E27FC236}">
                              <a16:creationId xmlns:a16="http://schemas.microsoft.com/office/drawing/2014/main" id="{39EE2F09-95CB-D3E0-5B10-7A6F71260C5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5400000">
                          <a:off x="3590250" y="1005532"/>
                          <a:ext cx="614020" cy="812232"/>
                        </a:xfrm>
                        <a:prstGeom prst="trapezoid">
                          <a:avLst/>
                        </a:prstGeom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GB" sz="1050"/>
                        </a:p>
                      </p:txBody>
                    </p:sp>
                    <p:sp>
                      <p:nvSpPr>
                        <p:cNvPr id="104" name="Trapezoid 103">
                          <a:extLst>
                            <a:ext uri="{FF2B5EF4-FFF2-40B4-BE49-F238E27FC236}">
                              <a16:creationId xmlns:a16="http://schemas.microsoft.com/office/drawing/2014/main" id="{7468D689-538B-EBC5-2CF4-9BA6EA39170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5400000">
                          <a:off x="4709007" y="984916"/>
                          <a:ext cx="268948" cy="812232"/>
                        </a:xfrm>
                        <a:prstGeom prst="trapezoid">
                          <a:avLst/>
                        </a:prstGeom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GB" sz="1050"/>
                        </a:p>
                      </p:txBody>
                    </p:sp>
                  </p:grpSp>
                </p:grpSp>
                <p:cxnSp>
                  <p:nvCxnSpPr>
                    <p:cNvPr id="96" name="Connector: Elbow 95">
                      <a:extLst>
                        <a:ext uri="{FF2B5EF4-FFF2-40B4-BE49-F238E27FC236}">
                          <a16:creationId xmlns:a16="http://schemas.microsoft.com/office/drawing/2014/main" id="{F694F89F-C74B-B23D-C9AC-42B428DFF8DF}"/>
                        </a:ext>
                      </a:extLst>
                    </p:cNvPr>
                    <p:cNvCxnSpPr>
                      <a:stCxn id="105" idx="1"/>
                      <a:endCxn id="101" idx="1"/>
                    </p:cNvCxnSpPr>
                    <p:nvPr/>
                  </p:nvCxnSpPr>
                  <p:spPr>
                    <a:xfrm rot="5400000" flipH="1" flipV="1">
                      <a:off x="5369393" y="-2106154"/>
                      <a:ext cx="143" cy="6385708"/>
                    </a:xfrm>
                    <a:prstGeom prst="bentConnector3">
                      <a:avLst>
                        <a:gd name="adj1" fmla="val 456124476"/>
                      </a:avLst>
                    </a:prstGeom>
                    <a:ln>
                      <a:tailEnd type="triangle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7" name="Connector: Elbow 96">
                      <a:extLst>
                        <a:ext uri="{FF2B5EF4-FFF2-40B4-BE49-F238E27FC236}">
                          <a16:creationId xmlns:a16="http://schemas.microsoft.com/office/drawing/2014/main" id="{5DA1BEF8-2F86-7656-4631-07F794076EB4}"/>
                        </a:ext>
                      </a:extLst>
                    </p:cNvPr>
                    <p:cNvCxnSpPr>
                      <a:stCxn id="106" idx="1"/>
                      <a:endCxn id="102" idx="1"/>
                    </p:cNvCxnSpPr>
                    <p:nvPr/>
                  </p:nvCxnSpPr>
                  <p:spPr>
                    <a:xfrm rot="5400000" flipH="1" flipV="1">
                      <a:off x="5370086" y="-1009848"/>
                      <a:ext cx="144" cy="4601555"/>
                    </a:xfrm>
                    <a:prstGeom prst="bentConnector3">
                      <a:avLst>
                        <a:gd name="adj1" fmla="val 345932639"/>
                      </a:avLst>
                    </a:prstGeom>
                    <a:ln>
                      <a:tailEnd type="triangle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8" name="Connector: Elbow 97">
                      <a:extLst>
                        <a:ext uri="{FF2B5EF4-FFF2-40B4-BE49-F238E27FC236}">
                          <a16:creationId xmlns:a16="http://schemas.microsoft.com/office/drawing/2014/main" id="{1708028B-A4F3-849F-3D31-102A5364FA5E}"/>
                        </a:ext>
                      </a:extLst>
                    </p:cNvPr>
                    <p:cNvCxnSpPr>
                      <a:stCxn id="107" idx="1"/>
                      <a:endCxn id="103" idx="1"/>
                    </p:cNvCxnSpPr>
                    <p:nvPr/>
                  </p:nvCxnSpPr>
                  <p:spPr>
                    <a:xfrm rot="16200000" flipH="1">
                      <a:off x="5370886" y="121336"/>
                      <a:ext cx="1" cy="2729711"/>
                    </a:xfrm>
                    <a:prstGeom prst="bentConnector3">
                      <a:avLst>
                        <a:gd name="adj1" fmla="val -37126600000"/>
                      </a:avLst>
                    </a:prstGeom>
                    <a:ln>
                      <a:tailEnd type="triangle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98AD74CC-F186-91F5-D198-1AEDC64A92D8}"/>
                    </a:ext>
                  </a:extLst>
                </p:cNvPr>
                <p:cNvSpPr txBox="1"/>
                <p:nvPr/>
              </p:nvSpPr>
              <p:spPr>
                <a:xfrm>
                  <a:off x="477769" y="2352320"/>
                  <a:ext cx="590226" cy="26836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50" b="1"/>
                    <a:t>Scale 1</a:t>
                  </a:r>
                  <a:endParaRPr lang="en-GB" sz="1050" b="1"/>
                </a:p>
              </p:txBody>
            </p:sp>
          </p:grp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BB23E079-7241-1E87-7612-2727C34EA6B1}"/>
                  </a:ext>
                </a:extLst>
              </p:cNvPr>
              <p:cNvGrpSpPr/>
              <p:nvPr/>
            </p:nvGrpSpPr>
            <p:grpSpPr>
              <a:xfrm>
                <a:off x="1353716" y="5506038"/>
                <a:ext cx="3865631" cy="997988"/>
                <a:chOff x="477769" y="2030962"/>
                <a:chExt cx="3865631" cy="997988"/>
              </a:xfrm>
            </p:grpSpPr>
            <p:sp>
              <p:nvSpPr>
                <p:cNvPr id="71" name="Rectangle 70">
                  <a:extLst>
                    <a:ext uri="{FF2B5EF4-FFF2-40B4-BE49-F238E27FC236}">
                      <a16:creationId xmlns:a16="http://schemas.microsoft.com/office/drawing/2014/main" id="{B3E8157B-E3E3-9669-04F6-54013AC6048A}"/>
                    </a:ext>
                  </a:extLst>
                </p:cNvPr>
                <p:cNvSpPr/>
                <p:nvPr/>
              </p:nvSpPr>
              <p:spPr>
                <a:xfrm>
                  <a:off x="477769" y="2030962"/>
                  <a:ext cx="3865631" cy="997988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050"/>
                </a:p>
              </p:txBody>
            </p:sp>
            <p:grpSp>
              <p:nvGrpSpPr>
                <p:cNvPr id="72" name="Group 71">
                  <a:extLst>
                    <a:ext uri="{FF2B5EF4-FFF2-40B4-BE49-F238E27FC236}">
                      <a16:creationId xmlns:a16="http://schemas.microsoft.com/office/drawing/2014/main" id="{1C632EAE-A319-8660-40E5-C0230E355F9A}"/>
                    </a:ext>
                  </a:extLst>
                </p:cNvPr>
                <p:cNvGrpSpPr/>
                <p:nvPr/>
              </p:nvGrpSpPr>
              <p:grpSpPr>
                <a:xfrm rot="10800000" flipH="1">
                  <a:off x="1328470" y="2169066"/>
                  <a:ext cx="2857033" cy="717008"/>
                  <a:chOff x="3608078" y="1376363"/>
                  <a:chExt cx="2953137" cy="1085123"/>
                </a:xfrm>
              </p:grpSpPr>
              <p:sp>
                <p:nvSpPr>
                  <p:cNvPr id="74" name="Rectangle 73">
                    <a:extLst>
                      <a:ext uri="{FF2B5EF4-FFF2-40B4-BE49-F238E27FC236}">
                        <a16:creationId xmlns:a16="http://schemas.microsoft.com/office/drawing/2014/main" id="{A4CA06E3-182A-F65C-E880-09E95F8150E6}"/>
                      </a:ext>
                    </a:extLst>
                  </p:cNvPr>
                  <p:cNvSpPr/>
                  <p:nvPr/>
                </p:nvSpPr>
                <p:spPr>
                  <a:xfrm>
                    <a:off x="3608078" y="1376363"/>
                    <a:ext cx="2953137" cy="1085123"/>
                  </a:xfrm>
                  <a:prstGeom prst="rect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>
                    <a:solidFill>
                      <a:schemeClr val="accent1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050"/>
                  </a:p>
                </p:txBody>
              </p:sp>
              <p:grpSp>
                <p:nvGrpSpPr>
                  <p:cNvPr id="75" name="Group 74">
                    <a:extLst>
                      <a:ext uri="{FF2B5EF4-FFF2-40B4-BE49-F238E27FC236}">
                        <a16:creationId xmlns:a16="http://schemas.microsoft.com/office/drawing/2014/main" id="{B687249A-6F97-EB48-8A0B-2017739BFD90}"/>
                      </a:ext>
                    </a:extLst>
                  </p:cNvPr>
                  <p:cNvGrpSpPr/>
                  <p:nvPr/>
                </p:nvGrpSpPr>
                <p:grpSpPr>
                  <a:xfrm rot="10800000" flipH="1">
                    <a:off x="3785498" y="1608795"/>
                    <a:ext cx="2542772" cy="405180"/>
                    <a:chOff x="1803688" y="993540"/>
                    <a:chExt cx="7130971" cy="1351080"/>
                  </a:xfrm>
                </p:grpSpPr>
                <p:grpSp>
                  <p:nvGrpSpPr>
                    <p:cNvPr id="76" name="Group 75">
                      <a:extLst>
                        <a:ext uri="{FF2B5EF4-FFF2-40B4-BE49-F238E27FC236}">
                          <a16:creationId xmlns:a16="http://schemas.microsoft.com/office/drawing/2014/main" id="{A094785D-D8D5-F175-FBB4-3FB9EB0FA78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803688" y="993540"/>
                      <a:ext cx="7130971" cy="1351080"/>
                      <a:chOff x="1498888" y="688740"/>
                      <a:chExt cx="7765692" cy="1351080"/>
                    </a:xfrm>
                  </p:grpSpPr>
                  <p:grpSp>
                    <p:nvGrpSpPr>
                      <p:cNvPr id="80" name="Group 79">
                        <a:extLst>
                          <a:ext uri="{FF2B5EF4-FFF2-40B4-BE49-F238E27FC236}">
                            <a16:creationId xmlns:a16="http://schemas.microsoft.com/office/drawing/2014/main" id="{8CBDEB41-345E-F253-4E37-C23C18519BD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498888" y="688740"/>
                        <a:ext cx="3750709" cy="1351079"/>
                        <a:chOff x="1498888" y="688740"/>
                        <a:chExt cx="3750709" cy="1351079"/>
                      </a:xfrm>
                    </p:grpSpPr>
                    <p:sp>
                      <p:nvSpPr>
                        <p:cNvPr id="86" name="Trapezoid 85">
                          <a:extLst>
                            <a:ext uri="{FF2B5EF4-FFF2-40B4-BE49-F238E27FC236}">
                              <a16:creationId xmlns:a16="http://schemas.microsoft.com/office/drawing/2014/main" id="{24455DCA-A6CE-E804-F2B4-D2ADA33EA5E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5400000">
                          <a:off x="1229464" y="958164"/>
                          <a:ext cx="1351079" cy="812232"/>
                        </a:xfrm>
                        <a:prstGeom prst="trapezoid">
                          <a:avLst/>
                        </a:prstGeom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GB" sz="1050"/>
                        </a:p>
                      </p:txBody>
                    </p:sp>
                    <p:sp>
                      <p:nvSpPr>
                        <p:cNvPr id="87" name="Trapezoid 86">
                          <a:extLst>
                            <a:ext uri="{FF2B5EF4-FFF2-40B4-BE49-F238E27FC236}">
                              <a16:creationId xmlns:a16="http://schemas.microsoft.com/office/drawing/2014/main" id="{3D2FE21A-146E-59A2-455E-364D240C2E8F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5400000">
                          <a:off x="2379177" y="984916"/>
                          <a:ext cx="996124" cy="812232"/>
                        </a:xfrm>
                        <a:prstGeom prst="trapezoid">
                          <a:avLst/>
                        </a:prstGeom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GB" sz="1050"/>
                        </a:p>
                      </p:txBody>
                    </p:sp>
                    <p:sp>
                      <p:nvSpPr>
                        <p:cNvPr id="88" name="Trapezoid 87">
                          <a:extLst>
                            <a:ext uri="{FF2B5EF4-FFF2-40B4-BE49-F238E27FC236}">
                              <a16:creationId xmlns:a16="http://schemas.microsoft.com/office/drawing/2014/main" id="{B8491854-4B74-8F62-3DC9-FE448F10D48F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5400000">
                          <a:off x="3590250" y="1005532"/>
                          <a:ext cx="614020" cy="812232"/>
                        </a:xfrm>
                        <a:prstGeom prst="trapezoid">
                          <a:avLst/>
                        </a:prstGeom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GB" sz="1050"/>
                        </a:p>
                      </p:txBody>
                    </p:sp>
                    <p:sp>
                      <p:nvSpPr>
                        <p:cNvPr id="89" name="Trapezoid 88">
                          <a:extLst>
                            <a:ext uri="{FF2B5EF4-FFF2-40B4-BE49-F238E27FC236}">
                              <a16:creationId xmlns:a16="http://schemas.microsoft.com/office/drawing/2014/main" id="{0272A837-09D4-93DF-3E19-0EA1C076540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5400000">
                          <a:off x="4709007" y="984916"/>
                          <a:ext cx="268948" cy="812232"/>
                        </a:xfrm>
                        <a:prstGeom prst="trapezoid">
                          <a:avLst/>
                        </a:prstGeom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GB" sz="1050"/>
                        </a:p>
                      </p:txBody>
                    </p:sp>
                  </p:grpSp>
                  <p:grpSp>
                    <p:nvGrpSpPr>
                      <p:cNvPr id="81" name="Group 80">
                        <a:extLst>
                          <a:ext uri="{FF2B5EF4-FFF2-40B4-BE49-F238E27FC236}">
                            <a16:creationId xmlns:a16="http://schemas.microsoft.com/office/drawing/2014/main" id="{3FC8C5FE-6BA3-ED4B-3AFE-E1B2D2FAB038}"/>
                          </a:ext>
                        </a:extLst>
                      </p:cNvPr>
                      <p:cNvGrpSpPr/>
                      <p:nvPr/>
                    </p:nvGrpSpPr>
                    <p:grpSpPr>
                      <a:xfrm flipH="1">
                        <a:off x="5519708" y="688741"/>
                        <a:ext cx="3744872" cy="1351079"/>
                        <a:chOff x="1498888" y="688740"/>
                        <a:chExt cx="3750709" cy="1351079"/>
                      </a:xfrm>
                    </p:grpSpPr>
                    <p:sp>
                      <p:nvSpPr>
                        <p:cNvPr id="82" name="Trapezoid 81">
                          <a:extLst>
                            <a:ext uri="{FF2B5EF4-FFF2-40B4-BE49-F238E27FC236}">
                              <a16:creationId xmlns:a16="http://schemas.microsoft.com/office/drawing/2014/main" id="{B0D52A4B-4AD9-1CF1-E0E8-B1DDE67A48A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5400000">
                          <a:off x="1229464" y="958164"/>
                          <a:ext cx="1351079" cy="812232"/>
                        </a:xfrm>
                        <a:prstGeom prst="trapezoid">
                          <a:avLst/>
                        </a:prstGeom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GB" sz="1050"/>
                        </a:p>
                      </p:txBody>
                    </p:sp>
                    <p:sp>
                      <p:nvSpPr>
                        <p:cNvPr id="83" name="Trapezoid 82">
                          <a:extLst>
                            <a:ext uri="{FF2B5EF4-FFF2-40B4-BE49-F238E27FC236}">
                              <a16:creationId xmlns:a16="http://schemas.microsoft.com/office/drawing/2014/main" id="{77443C5E-DFA5-8B2D-CD3A-2C261433F15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5400000">
                          <a:off x="2379177" y="984916"/>
                          <a:ext cx="996124" cy="812232"/>
                        </a:xfrm>
                        <a:prstGeom prst="trapezoid">
                          <a:avLst/>
                        </a:prstGeom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GB" sz="1050"/>
                        </a:p>
                      </p:txBody>
                    </p:sp>
                    <p:sp>
                      <p:nvSpPr>
                        <p:cNvPr id="84" name="Trapezoid 83">
                          <a:extLst>
                            <a:ext uri="{FF2B5EF4-FFF2-40B4-BE49-F238E27FC236}">
                              <a16:creationId xmlns:a16="http://schemas.microsoft.com/office/drawing/2014/main" id="{BA799867-D4BC-A9A1-6F5D-8A483415CC5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5400000">
                          <a:off x="3590250" y="1005532"/>
                          <a:ext cx="614020" cy="812232"/>
                        </a:xfrm>
                        <a:prstGeom prst="trapezoid">
                          <a:avLst/>
                        </a:prstGeom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GB" sz="1050"/>
                        </a:p>
                      </p:txBody>
                    </p:sp>
                    <p:sp>
                      <p:nvSpPr>
                        <p:cNvPr id="85" name="Trapezoid 84">
                          <a:extLst>
                            <a:ext uri="{FF2B5EF4-FFF2-40B4-BE49-F238E27FC236}">
                              <a16:creationId xmlns:a16="http://schemas.microsoft.com/office/drawing/2014/main" id="{DF240B52-00ED-52E1-4C97-DE5D2096179F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5400000">
                          <a:off x="4709007" y="984916"/>
                          <a:ext cx="268948" cy="812232"/>
                        </a:xfrm>
                        <a:prstGeom prst="trapezoid">
                          <a:avLst/>
                        </a:prstGeom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GB" sz="1050"/>
                        </a:p>
                      </p:txBody>
                    </p:sp>
                  </p:grpSp>
                </p:grpSp>
                <p:cxnSp>
                  <p:nvCxnSpPr>
                    <p:cNvPr id="77" name="Connector: Elbow 76">
                      <a:extLst>
                        <a:ext uri="{FF2B5EF4-FFF2-40B4-BE49-F238E27FC236}">
                          <a16:creationId xmlns:a16="http://schemas.microsoft.com/office/drawing/2014/main" id="{EC566D7C-13AB-16AD-5DA2-395F3FB268D1}"/>
                        </a:ext>
                      </a:extLst>
                    </p:cNvPr>
                    <p:cNvCxnSpPr>
                      <a:stCxn id="86" idx="1"/>
                      <a:endCxn id="82" idx="1"/>
                    </p:cNvCxnSpPr>
                    <p:nvPr/>
                  </p:nvCxnSpPr>
                  <p:spPr>
                    <a:xfrm rot="5400000" flipH="1" flipV="1">
                      <a:off x="5369393" y="-2106154"/>
                      <a:ext cx="143" cy="6385708"/>
                    </a:xfrm>
                    <a:prstGeom prst="bentConnector3">
                      <a:avLst>
                        <a:gd name="adj1" fmla="val 456124476"/>
                      </a:avLst>
                    </a:prstGeom>
                    <a:ln>
                      <a:tailEnd type="triangle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8" name="Connector: Elbow 77">
                      <a:extLst>
                        <a:ext uri="{FF2B5EF4-FFF2-40B4-BE49-F238E27FC236}">
                          <a16:creationId xmlns:a16="http://schemas.microsoft.com/office/drawing/2014/main" id="{CE14DA1D-F56E-2743-4A1A-91E2D4488456}"/>
                        </a:ext>
                      </a:extLst>
                    </p:cNvPr>
                    <p:cNvCxnSpPr>
                      <a:stCxn id="87" idx="1"/>
                      <a:endCxn id="83" idx="1"/>
                    </p:cNvCxnSpPr>
                    <p:nvPr/>
                  </p:nvCxnSpPr>
                  <p:spPr>
                    <a:xfrm rot="5400000" flipH="1" flipV="1">
                      <a:off x="5370086" y="-1009848"/>
                      <a:ext cx="144" cy="4601555"/>
                    </a:xfrm>
                    <a:prstGeom prst="bentConnector3">
                      <a:avLst>
                        <a:gd name="adj1" fmla="val 345932639"/>
                      </a:avLst>
                    </a:prstGeom>
                    <a:ln>
                      <a:tailEnd type="triangle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9" name="Connector: Elbow 78">
                      <a:extLst>
                        <a:ext uri="{FF2B5EF4-FFF2-40B4-BE49-F238E27FC236}">
                          <a16:creationId xmlns:a16="http://schemas.microsoft.com/office/drawing/2014/main" id="{BE27F559-80A4-DDAA-A52C-58F16693DD95}"/>
                        </a:ext>
                      </a:extLst>
                    </p:cNvPr>
                    <p:cNvCxnSpPr>
                      <a:stCxn id="88" idx="1"/>
                      <a:endCxn id="84" idx="1"/>
                    </p:cNvCxnSpPr>
                    <p:nvPr/>
                  </p:nvCxnSpPr>
                  <p:spPr>
                    <a:xfrm rot="16200000" flipH="1">
                      <a:off x="5370886" y="121336"/>
                      <a:ext cx="1" cy="2729711"/>
                    </a:xfrm>
                    <a:prstGeom prst="bentConnector3">
                      <a:avLst>
                        <a:gd name="adj1" fmla="val -37126600000"/>
                      </a:avLst>
                    </a:prstGeom>
                    <a:ln>
                      <a:tailEnd type="triangle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9042BD39-89E9-8A1C-B899-51836E1B126F}"/>
                    </a:ext>
                  </a:extLst>
                </p:cNvPr>
                <p:cNvSpPr txBox="1"/>
                <p:nvPr/>
              </p:nvSpPr>
              <p:spPr>
                <a:xfrm>
                  <a:off x="477769" y="2352320"/>
                  <a:ext cx="593432" cy="26836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50" b="1"/>
                    <a:t>Scale n</a:t>
                  </a:r>
                  <a:endParaRPr lang="en-GB" sz="1050" b="1"/>
                </a:p>
              </p:txBody>
            </p:sp>
          </p:grp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63AA8693-0C57-B7D2-D92C-01B134BCE1BC}"/>
                  </a:ext>
                </a:extLst>
              </p:cNvPr>
              <p:cNvGrpSpPr/>
              <p:nvPr/>
            </p:nvGrpSpPr>
            <p:grpSpPr>
              <a:xfrm>
                <a:off x="1374100" y="3605656"/>
                <a:ext cx="3865631" cy="997988"/>
                <a:chOff x="477769" y="2030962"/>
                <a:chExt cx="3865631" cy="997988"/>
              </a:xfrm>
            </p:grpSpPr>
            <p:sp>
              <p:nvSpPr>
                <p:cNvPr id="52" name="Rectangle 51">
                  <a:extLst>
                    <a:ext uri="{FF2B5EF4-FFF2-40B4-BE49-F238E27FC236}">
                      <a16:creationId xmlns:a16="http://schemas.microsoft.com/office/drawing/2014/main" id="{B511093A-5C48-D9A6-FDF8-06560519F1CB}"/>
                    </a:ext>
                  </a:extLst>
                </p:cNvPr>
                <p:cNvSpPr/>
                <p:nvPr/>
              </p:nvSpPr>
              <p:spPr>
                <a:xfrm>
                  <a:off x="477769" y="2030962"/>
                  <a:ext cx="3865631" cy="997988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050"/>
                </a:p>
              </p:txBody>
            </p:sp>
            <p:grpSp>
              <p:nvGrpSpPr>
                <p:cNvPr id="53" name="Group 52">
                  <a:extLst>
                    <a:ext uri="{FF2B5EF4-FFF2-40B4-BE49-F238E27FC236}">
                      <a16:creationId xmlns:a16="http://schemas.microsoft.com/office/drawing/2014/main" id="{4A8924E7-D21C-9B1C-8FFD-9485FAEE8D19}"/>
                    </a:ext>
                  </a:extLst>
                </p:cNvPr>
                <p:cNvGrpSpPr/>
                <p:nvPr/>
              </p:nvGrpSpPr>
              <p:grpSpPr>
                <a:xfrm rot="10800000" flipH="1">
                  <a:off x="1328470" y="2169066"/>
                  <a:ext cx="2857033" cy="717008"/>
                  <a:chOff x="3608078" y="1376363"/>
                  <a:chExt cx="2953137" cy="1085123"/>
                </a:xfrm>
              </p:grpSpPr>
              <p:sp>
                <p:nvSpPr>
                  <p:cNvPr id="55" name="Rectangle 54">
                    <a:extLst>
                      <a:ext uri="{FF2B5EF4-FFF2-40B4-BE49-F238E27FC236}">
                        <a16:creationId xmlns:a16="http://schemas.microsoft.com/office/drawing/2014/main" id="{8DDFBB57-5B29-454A-6E46-72C5B4B08172}"/>
                      </a:ext>
                    </a:extLst>
                  </p:cNvPr>
                  <p:cNvSpPr/>
                  <p:nvPr/>
                </p:nvSpPr>
                <p:spPr>
                  <a:xfrm>
                    <a:off x="3608078" y="1376363"/>
                    <a:ext cx="2953137" cy="1085123"/>
                  </a:xfrm>
                  <a:prstGeom prst="rect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>
                    <a:solidFill>
                      <a:schemeClr val="accent1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050"/>
                  </a:p>
                </p:txBody>
              </p:sp>
              <p:grpSp>
                <p:nvGrpSpPr>
                  <p:cNvPr id="56" name="Group 55">
                    <a:extLst>
                      <a:ext uri="{FF2B5EF4-FFF2-40B4-BE49-F238E27FC236}">
                        <a16:creationId xmlns:a16="http://schemas.microsoft.com/office/drawing/2014/main" id="{A56E6541-AD18-19E2-567E-9834E096DD54}"/>
                      </a:ext>
                    </a:extLst>
                  </p:cNvPr>
                  <p:cNvGrpSpPr/>
                  <p:nvPr/>
                </p:nvGrpSpPr>
                <p:grpSpPr>
                  <a:xfrm rot="10800000" flipH="1">
                    <a:off x="3785498" y="1608795"/>
                    <a:ext cx="2542772" cy="405180"/>
                    <a:chOff x="1803688" y="993540"/>
                    <a:chExt cx="7130971" cy="1351080"/>
                  </a:xfrm>
                </p:grpSpPr>
                <p:grpSp>
                  <p:nvGrpSpPr>
                    <p:cNvPr id="57" name="Group 56">
                      <a:extLst>
                        <a:ext uri="{FF2B5EF4-FFF2-40B4-BE49-F238E27FC236}">
                          <a16:creationId xmlns:a16="http://schemas.microsoft.com/office/drawing/2014/main" id="{738D9381-52A5-8235-921B-694EC8033A9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803688" y="993540"/>
                      <a:ext cx="7130971" cy="1351080"/>
                      <a:chOff x="1498888" y="688740"/>
                      <a:chExt cx="7765692" cy="1351080"/>
                    </a:xfrm>
                  </p:grpSpPr>
                  <p:grpSp>
                    <p:nvGrpSpPr>
                      <p:cNvPr id="61" name="Group 60">
                        <a:extLst>
                          <a:ext uri="{FF2B5EF4-FFF2-40B4-BE49-F238E27FC236}">
                            <a16:creationId xmlns:a16="http://schemas.microsoft.com/office/drawing/2014/main" id="{42431BAC-DE47-0FA2-E4BD-071D2DA8ADB4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498888" y="688740"/>
                        <a:ext cx="3750709" cy="1351079"/>
                        <a:chOff x="1498888" y="688740"/>
                        <a:chExt cx="3750709" cy="1351079"/>
                      </a:xfrm>
                    </p:grpSpPr>
                    <p:sp>
                      <p:nvSpPr>
                        <p:cNvPr id="67" name="Trapezoid 66">
                          <a:extLst>
                            <a:ext uri="{FF2B5EF4-FFF2-40B4-BE49-F238E27FC236}">
                              <a16:creationId xmlns:a16="http://schemas.microsoft.com/office/drawing/2014/main" id="{19314FB1-6039-8866-43D8-A68F116AA958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5400000">
                          <a:off x="1229464" y="958164"/>
                          <a:ext cx="1351079" cy="812232"/>
                        </a:xfrm>
                        <a:prstGeom prst="trapezoid">
                          <a:avLst/>
                        </a:prstGeom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GB" sz="1050"/>
                        </a:p>
                      </p:txBody>
                    </p:sp>
                    <p:sp>
                      <p:nvSpPr>
                        <p:cNvPr id="68" name="Trapezoid 67">
                          <a:extLst>
                            <a:ext uri="{FF2B5EF4-FFF2-40B4-BE49-F238E27FC236}">
                              <a16:creationId xmlns:a16="http://schemas.microsoft.com/office/drawing/2014/main" id="{A9A5025A-62B3-0D5B-EB4E-726A5B28EB6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5400000">
                          <a:off x="2379177" y="984916"/>
                          <a:ext cx="996124" cy="812232"/>
                        </a:xfrm>
                        <a:prstGeom prst="trapezoid">
                          <a:avLst/>
                        </a:prstGeom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GB" sz="1050"/>
                        </a:p>
                      </p:txBody>
                    </p:sp>
                    <p:sp>
                      <p:nvSpPr>
                        <p:cNvPr id="69" name="Trapezoid 68">
                          <a:extLst>
                            <a:ext uri="{FF2B5EF4-FFF2-40B4-BE49-F238E27FC236}">
                              <a16:creationId xmlns:a16="http://schemas.microsoft.com/office/drawing/2014/main" id="{53AB4CC8-0528-862F-34BC-7BF150A0551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5400000">
                          <a:off x="3590250" y="1005532"/>
                          <a:ext cx="614020" cy="812232"/>
                        </a:xfrm>
                        <a:prstGeom prst="trapezoid">
                          <a:avLst/>
                        </a:prstGeom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GB" sz="1050"/>
                        </a:p>
                      </p:txBody>
                    </p:sp>
                    <p:sp>
                      <p:nvSpPr>
                        <p:cNvPr id="70" name="Trapezoid 69">
                          <a:extLst>
                            <a:ext uri="{FF2B5EF4-FFF2-40B4-BE49-F238E27FC236}">
                              <a16:creationId xmlns:a16="http://schemas.microsoft.com/office/drawing/2014/main" id="{EFE4CF6E-34F6-5DA1-977E-D5570CD5E10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5400000">
                          <a:off x="4709007" y="984916"/>
                          <a:ext cx="268948" cy="812232"/>
                        </a:xfrm>
                        <a:prstGeom prst="trapezoid">
                          <a:avLst/>
                        </a:prstGeom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GB" sz="1050"/>
                        </a:p>
                      </p:txBody>
                    </p:sp>
                  </p:grpSp>
                  <p:grpSp>
                    <p:nvGrpSpPr>
                      <p:cNvPr id="62" name="Group 61">
                        <a:extLst>
                          <a:ext uri="{FF2B5EF4-FFF2-40B4-BE49-F238E27FC236}">
                            <a16:creationId xmlns:a16="http://schemas.microsoft.com/office/drawing/2014/main" id="{F09F85F7-C7FB-EAEC-9E76-B05D59B79656}"/>
                          </a:ext>
                        </a:extLst>
                      </p:cNvPr>
                      <p:cNvGrpSpPr/>
                      <p:nvPr/>
                    </p:nvGrpSpPr>
                    <p:grpSpPr>
                      <a:xfrm flipH="1">
                        <a:off x="5519708" y="688741"/>
                        <a:ext cx="3744872" cy="1351079"/>
                        <a:chOff x="1498888" y="688740"/>
                        <a:chExt cx="3750709" cy="1351079"/>
                      </a:xfrm>
                    </p:grpSpPr>
                    <p:sp>
                      <p:nvSpPr>
                        <p:cNvPr id="63" name="Trapezoid 62">
                          <a:extLst>
                            <a:ext uri="{FF2B5EF4-FFF2-40B4-BE49-F238E27FC236}">
                              <a16:creationId xmlns:a16="http://schemas.microsoft.com/office/drawing/2014/main" id="{953287DF-3350-33F0-F715-2BB8DB14E6C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5400000">
                          <a:off x="1229464" y="958164"/>
                          <a:ext cx="1351079" cy="812232"/>
                        </a:xfrm>
                        <a:prstGeom prst="trapezoid">
                          <a:avLst/>
                        </a:prstGeom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GB" sz="1050"/>
                        </a:p>
                      </p:txBody>
                    </p:sp>
                    <p:sp>
                      <p:nvSpPr>
                        <p:cNvPr id="64" name="Trapezoid 63">
                          <a:extLst>
                            <a:ext uri="{FF2B5EF4-FFF2-40B4-BE49-F238E27FC236}">
                              <a16:creationId xmlns:a16="http://schemas.microsoft.com/office/drawing/2014/main" id="{9A0141FE-3240-78C1-CAA5-8D0F856C0B7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5400000">
                          <a:off x="2379177" y="984916"/>
                          <a:ext cx="996124" cy="812232"/>
                        </a:xfrm>
                        <a:prstGeom prst="trapezoid">
                          <a:avLst/>
                        </a:prstGeom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GB" sz="1050"/>
                        </a:p>
                      </p:txBody>
                    </p:sp>
                    <p:sp>
                      <p:nvSpPr>
                        <p:cNvPr id="65" name="Trapezoid 64">
                          <a:extLst>
                            <a:ext uri="{FF2B5EF4-FFF2-40B4-BE49-F238E27FC236}">
                              <a16:creationId xmlns:a16="http://schemas.microsoft.com/office/drawing/2014/main" id="{0C133632-888B-8770-4ADE-969E52370A6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5400000">
                          <a:off x="3590250" y="1005532"/>
                          <a:ext cx="614020" cy="812232"/>
                        </a:xfrm>
                        <a:prstGeom prst="trapezoid">
                          <a:avLst/>
                        </a:prstGeom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GB" sz="1050"/>
                        </a:p>
                      </p:txBody>
                    </p:sp>
                    <p:sp>
                      <p:nvSpPr>
                        <p:cNvPr id="66" name="Trapezoid 65">
                          <a:extLst>
                            <a:ext uri="{FF2B5EF4-FFF2-40B4-BE49-F238E27FC236}">
                              <a16:creationId xmlns:a16="http://schemas.microsoft.com/office/drawing/2014/main" id="{7E458BC0-2673-42B6-4EC8-E94943ADD0F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5400000">
                          <a:off x="4709007" y="984916"/>
                          <a:ext cx="268948" cy="812232"/>
                        </a:xfrm>
                        <a:prstGeom prst="trapezoid">
                          <a:avLst/>
                        </a:prstGeom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GB" sz="1050"/>
                        </a:p>
                      </p:txBody>
                    </p:sp>
                  </p:grpSp>
                </p:grpSp>
                <p:cxnSp>
                  <p:nvCxnSpPr>
                    <p:cNvPr id="58" name="Connector: Elbow 57">
                      <a:extLst>
                        <a:ext uri="{FF2B5EF4-FFF2-40B4-BE49-F238E27FC236}">
                          <a16:creationId xmlns:a16="http://schemas.microsoft.com/office/drawing/2014/main" id="{7C2D5E14-5C7C-150B-0521-C06220242DE5}"/>
                        </a:ext>
                      </a:extLst>
                    </p:cNvPr>
                    <p:cNvCxnSpPr>
                      <a:stCxn id="67" idx="1"/>
                      <a:endCxn id="63" idx="1"/>
                    </p:cNvCxnSpPr>
                    <p:nvPr/>
                  </p:nvCxnSpPr>
                  <p:spPr>
                    <a:xfrm rot="5400000" flipH="1" flipV="1">
                      <a:off x="5369393" y="-2106154"/>
                      <a:ext cx="143" cy="6385708"/>
                    </a:xfrm>
                    <a:prstGeom prst="bentConnector3">
                      <a:avLst>
                        <a:gd name="adj1" fmla="val 456124476"/>
                      </a:avLst>
                    </a:prstGeom>
                    <a:ln>
                      <a:tailEnd type="triangle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9" name="Connector: Elbow 58">
                      <a:extLst>
                        <a:ext uri="{FF2B5EF4-FFF2-40B4-BE49-F238E27FC236}">
                          <a16:creationId xmlns:a16="http://schemas.microsoft.com/office/drawing/2014/main" id="{F6D62CAA-9E7D-D7B5-26D4-B194ECD5F150}"/>
                        </a:ext>
                      </a:extLst>
                    </p:cNvPr>
                    <p:cNvCxnSpPr>
                      <a:stCxn id="68" idx="1"/>
                      <a:endCxn id="64" idx="1"/>
                    </p:cNvCxnSpPr>
                    <p:nvPr/>
                  </p:nvCxnSpPr>
                  <p:spPr>
                    <a:xfrm rot="5400000" flipH="1" flipV="1">
                      <a:off x="5370086" y="-1009848"/>
                      <a:ext cx="144" cy="4601555"/>
                    </a:xfrm>
                    <a:prstGeom prst="bentConnector3">
                      <a:avLst>
                        <a:gd name="adj1" fmla="val 345932639"/>
                      </a:avLst>
                    </a:prstGeom>
                    <a:ln>
                      <a:tailEnd type="triangle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0" name="Connector: Elbow 59">
                      <a:extLst>
                        <a:ext uri="{FF2B5EF4-FFF2-40B4-BE49-F238E27FC236}">
                          <a16:creationId xmlns:a16="http://schemas.microsoft.com/office/drawing/2014/main" id="{E938D080-E7C4-D0AC-E1F3-9AA1304B4CD8}"/>
                        </a:ext>
                      </a:extLst>
                    </p:cNvPr>
                    <p:cNvCxnSpPr>
                      <a:stCxn id="69" idx="1"/>
                      <a:endCxn id="65" idx="1"/>
                    </p:cNvCxnSpPr>
                    <p:nvPr/>
                  </p:nvCxnSpPr>
                  <p:spPr>
                    <a:xfrm rot="16200000" flipH="1">
                      <a:off x="5370886" y="121336"/>
                      <a:ext cx="1" cy="2729711"/>
                    </a:xfrm>
                    <a:prstGeom prst="bentConnector3">
                      <a:avLst>
                        <a:gd name="adj1" fmla="val -37126600000"/>
                      </a:avLst>
                    </a:prstGeom>
                    <a:ln>
                      <a:tailEnd type="triangle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82DD4DF1-B706-E69C-3CAD-D15CA95B2ED3}"/>
                    </a:ext>
                  </a:extLst>
                </p:cNvPr>
                <p:cNvSpPr txBox="1"/>
                <p:nvPr/>
              </p:nvSpPr>
              <p:spPr>
                <a:xfrm>
                  <a:off x="477769" y="2352320"/>
                  <a:ext cx="590226" cy="26836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50" b="1"/>
                    <a:t>Scale 2</a:t>
                  </a:r>
                  <a:endParaRPr lang="en-GB" sz="1050" b="1"/>
                </a:p>
              </p:txBody>
            </p:sp>
          </p:grpSp>
          <p:cxnSp>
            <p:nvCxnSpPr>
              <p:cNvPr id="24" name="Connector: Elbow 23">
                <a:extLst>
                  <a:ext uri="{FF2B5EF4-FFF2-40B4-BE49-F238E27FC236}">
                    <a16:creationId xmlns:a16="http://schemas.microsoft.com/office/drawing/2014/main" id="{C075F85F-69AD-44DC-2393-627832AB5A93}"/>
                  </a:ext>
                </a:extLst>
              </p:cNvPr>
              <p:cNvCxnSpPr>
                <a:endCxn id="92" idx="1"/>
              </p:cNvCxnSpPr>
              <p:nvPr/>
            </p:nvCxnSpPr>
            <p:spPr>
              <a:xfrm rot="16200000" flipH="1">
                <a:off x="458633" y="1826382"/>
                <a:ext cx="1066435" cy="764500"/>
              </a:xfrm>
              <a:prstGeom prst="bentConnector2">
                <a:avLst/>
              </a:prstGeom>
              <a:ln w="254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Connector: Elbow 24">
                <a:extLst>
                  <a:ext uri="{FF2B5EF4-FFF2-40B4-BE49-F238E27FC236}">
                    <a16:creationId xmlns:a16="http://schemas.microsoft.com/office/drawing/2014/main" id="{8444E7B9-C59A-10B2-E1CC-856ADF86734B}"/>
                  </a:ext>
                </a:extLst>
              </p:cNvPr>
              <p:cNvCxnSpPr>
                <a:cxnSpLocks/>
                <a:endCxn id="54" idx="1"/>
              </p:cNvCxnSpPr>
              <p:nvPr/>
            </p:nvCxnSpPr>
            <p:spPr>
              <a:xfrm rot="16200000" flipH="1">
                <a:off x="-295042" y="2392053"/>
                <a:ext cx="2394450" cy="943836"/>
              </a:xfrm>
              <a:prstGeom prst="bentConnector2">
                <a:avLst/>
              </a:prstGeom>
              <a:ln w="254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Connector: Elbow 25">
                <a:extLst>
                  <a:ext uri="{FF2B5EF4-FFF2-40B4-BE49-F238E27FC236}">
                    <a16:creationId xmlns:a16="http://schemas.microsoft.com/office/drawing/2014/main" id="{27F30EBD-012B-63CC-9624-AA997E4F9FB6}"/>
                  </a:ext>
                </a:extLst>
              </p:cNvPr>
              <p:cNvCxnSpPr>
                <a:cxnSpLocks/>
                <a:endCxn id="73" idx="1"/>
              </p:cNvCxnSpPr>
              <p:nvPr/>
            </p:nvCxnSpPr>
            <p:spPr>
              <a:xfrm rot="16200000" flipH="1">
                <a:off x="-1350459" y="3257402"/>
                <a:ext cx="4313225" cy="1095126"/>
              </a:xfrm>
              <a:prstGeom prst="bentConnector2">
                <a:avLst/>
              </a:prstGeom>
              <a:ln w="254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15F081E-7CFE-B2CD-A363-04BFA24CDF73}"/>
                  </a:ext>
                </a:extLst>
              </p:cNvPr>
              <p:cNvSpPr txBox="1"/>
              <p:nvPr/>
            </p:nvSpPr>
            <p:spPr>
              <a:xfrm rot="5400000">
                <a:off x="2961739" y="4778914"/>
                <a:ext cx="605463" cy="57708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50"/>
                  <a:t>………….</a:t>
                </a:r>
              </a:p>
              <a:p>
                <a:r>
                  <a:rPr lang="en-US" sz="1050"/>
                  <a:t>………….</a:t>
                </a:r>
              </a:p>
              <a:p>
                <a:r>
                  <a:rPr lang="en-US" sz="1050"/>
                  <a:t>………….</a:t>
                </a:r>
                <a:endParaRPr lang="en-GB" sz="1050"/>
              </a:p>
            </p:txBody>
          </p:sp>
          <p:cxnSp>
            <p:nvCxnSpPr>
              <p:cNvPr id="28" name="Connector: Elbow 27">
                <a:extLst>
                  <a:ext uri="{FF2B5EF4-FFF2-40B4-BE49-F238E27FC236}">
                    <a16:creationId xmlns:a16="http://schemas.microsoft.com/office/drawing/2014/main" id="{4231761B-7B67-8D8E-1916-E1B732FD81F6}"/>
                  </a:ext>
                </a:extLst>
              </p:cNvPr>
              <p:cNvCxnSpPr>
                <a:stCxn id="90" idx="3"/>
                <a:endCxn id="126" idx="0"/>
              </p:cNvCxnSpPr>
              <p:nvPr/>
            </p:nvCxnSpPr>
            <p:spPr>
              <a:xfrm>
                <a:off x="5239731" y="2785304"/>
                <a:ext cx="2083995" cy="994079"/>
              </a:xfrm>
              <a:prstGeom prst="bentConnector2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Connector: Elbow 28">
                <a:extLst>
                  <a:ext uri="{FF2B5EF4-FFF2-40B4-BE49-F238E27FC236}">
                    <a16:creationId xmlns:a16="http://schemas.microsoft.com/office/drawing/2014/main" id="{5B08940E-9419-0248-5E9D-062E23128F6B}"/>
                  </a:ext>
                </a:extLst>
              </p:cNvPr>
              <p:cNvCxnSpPr>
                <a:stCxn id="52" idx="3"/>
                <a:endCxn id="125" idx="1"/>
              </p:cNvCxnSpPr>
              <p:nvPr/>
            </p:nvCxnSpPr>
            <p:spPr>
              <a:xfrm>
                <a:off x="5239731" y="4104650"/>
                <a:ext cx="1129611" cy="244714"/>
              </a:xfrm>
              <a:prstGeom prst="bentConnector3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Connector: Elbow 29">
                <a:extLst>
                  <a:ext uri="{FF2B5EF4-FFF2-40B4-BE49-F238E27FC236}">
                    <a16:creationId xmlns:a16="http://schemas.microsoft.com/office/drawing/2014/main" id="{BEFD9610-FC50-3F80-7EE8-2684D9620666}"/>
                  </a:ext>
                </a:extLst>
              </p:cNvPr>
              <p:cNvCxnSpPr>
                <a:stCxn id="71" idx="3"/>
                <a:endCxn id="124" idx="2"/>
              </p:cNvCxnSpPr>
              <p:nvPr/>
            </p:nvCxnSpPr>
            <p:spPr>
              <a:xfrm flipV="1">
                <a:off x="5219347" y="5644142"/>
                <a:ext cx="2071757" cy="360890"/>
              </a:xfrm>
              <a:prstGeom prst="bentConnector2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E8B3E3DA-8869-6F92-CF4C-F774218B8791}"/>
                      </a:ext>
                    </a:extLst>
                  </p:cNvPr>
                  <p:cNvSpPr txBox="1"/>
                  <p:nvPr/>
                </p:nvSpPr>
                <p:spPr>
                  <a:xfrm>
                    <a:off x="5804536" y="2153783"/>
                    <a:ext cx="460960" cy="34729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GB" sz="1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𝜑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GB" sz="1600"/>
                  </a:p>
                </p:txBody>
              </p:sp>
            </mc:Choice>
            <mc:Fallback xmlns=""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E8B3E3DA-8869-6F92-CF4C-F774218B879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04536" y="2153783"/>
                    <a:ext cx="460960" cy="347294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r="-3571" b="-100000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D3440FC0-6710-2FA6-20F7-CE2B697F49A4}"/>
                      </a:ext>
                    </a:extLst>
                  </p:cNvPr>
                  <p:cNvSpPr txBox="1"/>
                  <p:nvPr/>
                </p:nvSpPr>
                <p:spPr>
                  <a:xfrm>
                    <a:off x="7011567" y="4079927"/>
                    <a:ext cx="460960" cy="34729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GB" sz="1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𝜑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GB" sz="1600"/>
                  </a:p>
                </p:txBody>
              </p:sp>
            </mc:Choice>
            <mc:Fallback xmlns="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D3440FC0-6710-2FA6-20F7-CE2B697F49A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11567" y="4079927"/>
                    <a:ext cx="460960" cy="347294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r="-3571" b="-96667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4E985246-0409-947F-8CDC-3B39065AD6FA}"/>
                      </a:ext>
                    </a:extLst>
                  </p:cNvPr>
                  <p:cNvSpPr txBox="1"/>
                  <p:nvPr/>
                </p:nvSpPr>
                <p:spPr>
                  <a:xfrm>
                    <a:off x="5308730" y="3547165"/>
                    <a:ext cx="465704" cy="34729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GB" sz="1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𝜑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GB" sz="1600"/>
                  </a:p>
                </p:txBody>
              </p:sp>
            </mc:Choice>
            <mc:Fallback xmlns="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4E985246-0409-947F-8CDC-3B39065AD6F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08730" y="3547165"/>
                    <a:ext cx="465704" cy="347294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r="-3509" b="-96667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2D4E0E93-7D69-FF17-DF88-EFB93B62B112}"/>
                      </a:ext>
                    </a:extLst>
                  </p:cNvPr>
                  <p:cNvSpPr txBox="1"/>
                  <p:nvPr/>
                </p:nvSpPr>
                <p:spPr>
                  <a:xfrm>
                    <a:off x="6465264" y="3171203"/>
                    <a:ext cx="465704" cy="34729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GB" sz="1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𝜑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GB" sz="1600"/>
                  </a:p>
                </p:txBody>
              </p:sp>
            </mc:Choice>
            <mc:Fallback xmlns=""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2D4E0E93-7D69-FF17-DF88-EFB93B62B11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465264" y="3171203"/>
                    <a:ext cx="465704" cy="347294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r="-3509" b="-100000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8B020F9A-DD8F-5399-1036-59E4668E974F}"/>
                      </a:ext>
                    </a:extLst>
                  </p:cNvPr>
                  <p:cNvSpPr txBox="1"/>
                  <p:nvPr/>
                </p:nvSpPr>
                <p:spPr>
                  <a:xfrm>
                    <a:off x="5411740" y="5439378"/>
                    <a:ext cx="471476" cy="34729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GB" sz="1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𝜑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oMath>
                      </m:oMathPara>
                    </a14:m>
                    <a:endParaRPr lang="en-GB" sz="1600"/>
                  </a:p>
                </p:txBody>
              </p:sp>
            </mc:Choice>
            <mc:Fallback xmlns=""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8B020F9A-DD8F-5399-1036-59E4668E974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411740" y="5439378"/>
                    <a:ext cx="471476" cy="347294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r="-1754" b="-100000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FA16F588-7B99-F457-8EFD-A05EFF07C2F4}"/>
                      </a:ext>
                    </a:extLst>
                  </p:cNvPr>
                  <p:cNvSpPr txBox="1"/>
                  <p:nvPr/>
                </p:nvSpPr>
                <p:spPr>
                  <a:xfrm>
                    <a:off x="6032702" y="2782918"/>
                    <a:ext cx="471476" cy="34729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GB" sz="1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𝜑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oMath>
                      </m:oMathPara>
                    </a14:m>
                    <a:endParaRPr lang="en-GB" sz="1600"/>
                  </a:p>
                </p:txBody>
              </p:sp>
            </mc:Choice>
            <mc:Fallback xmlns=""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FA16F588-7B99-F457-8EFD-A05EFF07C2F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032702" y="2782918"/>
                    <a:ext cx="471476" cy="347294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r="-1724" b="-93548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2639BD3F-21B1-BD58-36C4-57096061123B}"/>
                  </a:ext>
                </a:extLst>
              </p:cNvPr>
              <p:cNvGrpSpPr/>
              <p:nvPr/>
            </p:nvGrpSpPr>
            <p:grpSpPr>
              <a:xfrm>
                <a:off x="159188" y="215693"/>
                <a:ext cx="1953028" cy="1349233"/>
                <a:chOff x="2333221" y="1214533"/>
                <a:chExt cx="1953028" cy="1349233"/>
              </a:xfrm>
            </p:grpSpPr>
            <p:sp>
              <p:nvSpPr>
                <p:cNvPr id="46" name="Rectangle 45">
                  <a:extLst>
                    <a:ext uri="{FF2B5EF4-FFF2-40B4-BE49-F238E27FC236}">
                      <a16:creationId xmlns:a16="http://schemas.microsoft.com/office/drawing/2014/main" id="{8D793AFB-28A2-7CFE-F21C-15A6A6E67037}"/>
                    </a:ext>
                  </a:extLst>
                </p:cNvPr>
                <p:cNvSpPr/>
                <p:nvPr/>
              </p:nvSpPr>
              <p:spPr>
                <a:xfrm>
                  <a:off x="2397966" y="1214533"/>
                  <a:ext cx="1888283" cy="1116707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050"/>
                </a:p>
              </p:txBody>
            </p:sp>
            <p:pic>
              <p:nvPicPr>
                <p:cNvPr id="47" name="Picture 46">
                  <a:extLst>
                    <a:ext uri="{FF2B5EF4-FFF2-40B4-BE49-F238E27FC236}">
                      <a16:creationId xmlns:a16="http://schemas.microsoft.com/office/drawing/2014/main" id="{39628386-0A3F-2D74-F15E-A11129EFCB3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442446" y="1265244"/>
                  <a:ext cx="819236" cy="768341"/>
                </a:xfrm>
                <a:prstGeom prst="rect">
                  <a:avLst/>
                </a:prstGeom>
              </p:spPr>
            </p:pic>
            <p:pic>
              <p:nvPicPr>
                <p:cNvPr id="48" name="Picture 47">
                  <a:extLst>
                    <a:ext uri="{FF2B5EF4-FFF2-40B4-BE49-F238E27FC236}">
                      <a16:creationId xmlns:a16="http://schemas.microsoft.com/office/drawing/2014/main" id="{C87F9D18-B116-6ED3-5CEC-80C38E7A584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352828" y="1265244"/>
                  <a:ext cx="819235" cy="768341"/>
                </a:xfrm>
                <a:prstGeom prst="rect">
                  <a:avLst/>
                </a:prstGeom>
              </p:spPr>
            </p:pic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CFE5D3CD-58AA-8246-A45F-5046DBAECFE4}"/>
                    </a:ext>
                  </a:extLst>
                </p:cNvPr>
                <p:cNvSpPr txBox="1"/>
                <p:nvPr/>
              </p:nvSpPr>
              <p:spPr>
                <a:xfrm>
                  <a:off x="2484285" y="1980958"/>
                  <a:ext cx="553357" cy="26836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50"/>
                    <a:t>Target</a:t>
                  </a:r>
                  <a:endParaRPr lang="en-GB" sz="1050"/>
                </a:p>
              </p:txBody>
            </p:sp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DCD75859-9E98-BAAD-7C46-07DEA3762453}"/>
                    </a:ext>
                  </a:extLst>
                </p:cNvPr>
                <p:cNvSpPr txBox="1"/>
                <p:nvPr/>
              </p:nvSpPr>
              <p:spPr>
                <a:xfrm>
                  <a:off x="3335033" y="1988973"/>
                  <a:ext cx="614271" cy="26836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50"/>
                    <a:t>Moving</a:t>
                  </a:r>
                  <a:endParaRPr lang="en-GB" sz="1050"/>
                </a:p>
              </p:txBody>
            </p:sp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75B0742D-F733-0A65-644E-2D7993601422}"/>
                    </a:ext>
                  </a:extLst>
                </p:cNvPr>
                <p:cNvSpPr txBox="1"/>
                <p:nvPr/>
              </p:nvSpPr>
              <p:spPr>
                <a:xfrm>
                  <a:off x="2333221" y="2295402"/>
                  <a:ext cx="1316386" cy="26836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50"/>
                    <a:t>Intensity image pair</a:t>
                  </a:r>
                  <a:endParaRPr lang="en-GB" sz="1050"/>
                </a:p>
              </p:txBody>
            </p:sp>
          </p:grp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8A35F001-DF04-D749-D242-36BE16C142A8}"/>
                  </a:ext>
                </a:extLst>
              </p:cNvPr>
              <p:cNvSpPr/>
              <p:nvPr/>
            </p:nvSpPr>
            <p:spPr>
              <a:xfrm>
                <a:off x="8904159" y="4729742"/>
                <a:ext cx="1495425" cy="9144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050"/>
              </a:p>
            </p:txBody>
          </p:sp>
          <p:pic>
            <p:nvPicPr>
              <p:cNvPr id="39" name="Picture 38">
                <a:extLst>
                  <a:ext uri="{FF2B5EF4-FFF2-40B4-BE49-F238E27FC236}">
                    <a16:creationId xmlns:a16="http://schemas.microsoft.com/office/drawing/2014/main" id="{0412009F-D36A-411B-6B91-31661ED619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734497" y="4737697"/>
                <a:ext cx="1198912" cy="914400"/>
              </a:xfrm>
              <a:prstGeom prst="rect">
                <a:avLst/>
              </a:prstGeom>
            </p:spPr>
          </p:pic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2280EF5-F146-FA4A-8914-E5CDC9FB2A86}"/>
                  </a:ext>
                </a:extLst>
              </p:cNvPr>
              <p:cNvSpPr txBox="1"/>
              <p:nvPr/>
            </p:nvSpPr>
            <p:spPr>
              <a:xfrm>
                <a:off x="10601412" y="5653063"/>
                <a:ext cx="966931" cy="2683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50"/>
                  <a:t>Moved image</a:t>
                </a:r>
                <a:endParaRPr lang="en-GB" sz="1050"/>
              </a:p>
            </p:txBody>
          </p:sp>
          <p:cxnSp>
            <p:nvCxnSpPr>
              <p:cNvPr id="41" name="Straight Arrow Connector 40">
                <a:extLst>
                  <a:ext uri="{FF2B5EF4-FFF2-40B4-BE49-F238E27FC236}">
                    <a16:creationId xmlns:a16="http://schemas.microsoft.com/office/drawing/2014/main" id="{E9A44213-2BF3-5A73-278E-E408FE08AB25}"/>
                  </a:ext>
                </a:extLst>
              </p:cNvPr>
              <p:cNvCxnSpPr>
                <a:cxnSpLocks/>
                <a:endCxn id="38" idx="0"/>
              </p:cNvCxnSpPr>
              <p:nvPr/>
            </p:nvCxnSpPr>
            <p:spPr>
              <a:xfrm>
                <a:off x="9651872" y="1716791"/>
                <a:ext cx="0" cy="3012951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2" name="TextBox 41">
                    <a:extLst>
                      <a:ext uri="{FF2B5EF4-FFF2-40B4-BE49-F238E27FC236}">
                        <a16:creationId xmlns:a16="http://schemas.microsoft.com/office/drawing/2014/main" id="{91EB6EDE-5985-C864-FCE1-21A84BE95791}"/>
                      </a:ext>
                    </a:extLst>
                  </p:cNvPr>
                  <p:cNvSpPr txBox="1"/>
                  <p:nvPr/>
                </p:nvSpPr>
                <p:spPr>
                  <a:xfrm>
                    <a:off x="9165743" y="4939705"/>
                    <a:ext cx="563488" cy="22100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GB" sz="1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𝜑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GB" sz="1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en-GB" sz="1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𝑀</m:t>
                              </m:r>
                            </m:sub>
                          </m:sSub>
                        </m:oMath>
                      </m:oMathPara>
                    </a14:m>
                    <a:endParaRPr lang="en-GB" sz="1050"/>
                  </a:p>
                </p:txBody>
              </p:sp>
            </mc:Choice>
            <mc:Fallback xmlns="">
              <p:sp>
                <p:nvSpPr>
                  <p:cNvPr id="42" name="TextBox 41">
                    <a:extLst>
                      <a:ext uri="{FF2B5EF4-FFF2-40B4-BE49-F238E27FC236}">
                        <a16:creationId xmlns:a16="http://schemas.microsoft.com/office/drawing/2014/main" id="{91EB6EDE-5985-C864-FCE1-21A84BE9579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165743" y="4939705"/>
                    <a:ext cx="563488" cy="221006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l="-14493" r="-28986" b="-142105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3" name="TextBox 42">
                    <a:extLst>
                      <a:ext uri="{FF2B5EF4-FFF2-40B4-BE49-F238E27FC236}">
                        <a16:creationId xmlns:a16="http://schemas.microsoft.com/office/drawing/2014/main" id="{1099A2F7-4355-4027-E94E-BD66B7948F7A}"/>
                      </a:ext>
                    </a:extLst>
                  </p:cNvPr>
                  <p:cNvSpPr txBox="1"/>
                  <p:nvPr/>
                </p:nvSpPr>
                <p:spPr>
                  <a:xfrm>
                    <a:off x="9657110" y="2703296"/>
                    <a:ext cx="1257139" cy="26836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050"/>
                      <a:t>Moving image (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GB" sz="105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5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105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𝑀</m:t>
                            </m:r>
                          </m:sub>
                        </m:sSub>
                      </m:oMath>
                    </a14:m>
                    <a:r>
                      <a:rPr lang="en-US" sz="1050"/>
                      <a:t>)</a:t>
                    </a:r>
                    <a:endParaRPr lang="en-GB" sz="1050"/>
                  </a:p>
                </p:txBody>
              </p:sp>
            </mc:Choice>
            <mc:Fallback xmlns="">
              <p:sp>
                <p:nvSpPr>
                  <p:cNvPr id="43" name="TextBox 42">
                    <a:extLst>
                      <a:ext uri="{FF2B5EF4-FFF2-40B4-BE49-F238E27FC236}">
                        <a16:creationId xmlns:a16="http://schemas.microsoft.com/office/drawing/2014/main" id="{1099A2F7-4355-4027-E94E-BD66B7948F7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657110" y="2703296"/>
                    <a:ext cx="1257139" cy="268364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r="-51634" b="-104348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44" name="Straight Arrow Connector 43">
                <a:extLst>
                  <a:ext uri="{FF2B5EF4-FFF2-40B4-BE49-F238E27FC236}">
                    <a16:creationId xmlns:a16="http://schemas.microsoft.com/office/drawing/2014/main" id="{4A9E9387-EA0F-0C3B-8357-9B4539CB48F6}"/>
                  </a:ext>
                </a:extLst>
              </p:cNvPr>
              <p:cNvCxnSpPr>
                <a:cxnSpLocks/>
                <a:endCxn id="38" idx="1"/>
              </p:cNvCxnSpPr>
              <p:nvPr/>
            </p:nvCxnSpPr>
            <p:spPr>
              <a:xfrm>
                <a:off x="8566014" y="5186942"/>
                <a:ext cx="338145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Arrow Connector 44">
                <a:extLst>
                  <a:ext uri="{FF2B5EF4-FFF2-40B4-BE49-F238E27FC236}">
                    <a16:creationId xmlns:a16="http://schemas.microsoft.com/office/drawing/2014/main" id="{854D5E15-DE92-CB23-0D0E-B6565E23482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399584" y="5160490"/>
                <a:ext cx="338145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B7B90BD3-B32A-0313-1F88-A285F8F142A3}"/>
                </a:ext>
              </a:extLst>
            </p:cNvPr>
            <p:cNvCxnSpPr>
              <a:cxnSpLocks/>
            </p:cNvCxnSpPr>
            <p:nvPr/>
          </p:nvCxnSpPr>
          <p:spPr>
            <a:xfrm>
              <a:off x="8694056" y="66675"/>
              <a:ext cx="1" cy="676275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C28DA0B-678B-9134-93B7-7BCFEDC55E29}"/>
                </a:ext>
              </a:extLst>
            </p:cNvPr>
            <p:cNvSpPr txBox="1"/>
            <p:nvPr/>
          </p:nvSpPr>
          <p:spPr>
            <a:xfrm>
              <a:off x="9450556" y="6197156"/>
              <a:ext cx="119891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>
                  <a:highlight>
                    <a:srgbClr val="FFFF00"/>
                  </a:highlight>
                </a:rPr>
                <a:t>Inference Phase</a:t>
              </a:r>
              <a:endParaRPr lang="en-GB" sz="1200" b="1">
                <a:highlight>
                  <a:srgbClr val="FFFF00"/>
                </a:highlight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1A7C81C-7B17-A2BB-C0A5-7F37DD3EC76E}"/>
                </a:ext>
              </a:extLst>
            </p:cNvPr>
            <p:cNvSpPr txBox="1"/>
            <p:nvPr/>
          </p:nvSpPr>
          <p:spPr>
            <a:xfrm>
              <a:off x="5975846" y="6206289"/>
              <a:ext cx="111113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>
                  <a:highlight>
                    <a:srgbClr val="FFFF00"/>
                  </a:highlight>
                </a:rPr>
                <a:t>Training Phase</a:t>
              </a:r>
              <a:endParaRPr lang="en-GB" sz="1200" b="1">
                <a:highlight>
                  <a:srgbClr val="FFFF00"/>
                </a:highlight>
              </a:endParaRPr>
            </a:p>
          </p:txBody>
        </p:sp>
        <p:sp>
          <p:nvSpPr>
            <p:cNvPr id="15" name="Arrow: Down 14">
              <a:extLst>
                <a:ext uri="{FF2B5EF4-FFF2-40B4-BE49-F238E27FC236}">
                  <a16:creationId xmlns:a16="http://schemas.microsoft.com/office/drawing/2014/main" id="{C215EC42-7155-D29F-A054-1EC4C65862DE}"/>
                </a:ext>
              </a:extLst>
            </p:cNvPr>
            <p:cNvSpPr/>
            <p:nvPr/>
          </p:nvSpPr>
          <p:spPr>
            <a:xfrm>
              <a:off x="3630434" y="3163648"/>
              <a:ext cx="484632" cy="393030"/>
            </a:xfrm>
            <a:prstGeom prst="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50"/>
            </a:p>
          </p:txBody>
        </p:sp>
        <p:sp>
          <p:nvSpPr>
            <p:cNvPr id="16" name="Arrow: Down 15">
              <a:extLst>
                <a:ext uri="{FF2B5EF4-FFF2-40B4-BE49-F238E27FC236}">
                  <a16:creationId xmlns:a16="http://schemas.microsoft.com/office/drawing/2014/main" id="{4017B955-0167-D368-1EAA-8BC975B4277D}"/>
                </a:ext>
              </a:extLst>
            </p:cNvPr>
            <p:cNvSpPr/>
            <p:nvPr/>
          </p:nvSpPr>
          <p:spPr>
            <a:xfrm>
              <a:off x="3676213" y="4969427"/>
              <a:ext cx="484632" cy="393030"/>
            </a:xfrm>
            <a:prstGeom prst="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50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36B4295-F333-6494-2ADA-31819C50FE72}"/>
              </a:ext>
            </a:extLst>
          </p:cNvPr>
          <p:cNvSpPr txBox="1"/>
          <p:nvPr/>
        </p:nvSpPr>
        <p:spPr>
          <a:xfrm>
            <a:off x="1519603" y="5102667"/>
            <a:ext cx="62881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Multi-scale </a:t>
            </a:r>
            <a:r>
              <a:rPr lang="en-US" sz="1400" dirty="0"/>
              <a:t>(multi-resolution) training, where trained parameters in lower scale are used to initialize the higher scale training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1560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4" name="Group 123">
            <a:extLst>
              <a:ext uri="{FF2B5EF4-FFF2-40B4-BE49-F238E27FC236}">
                <a16:creationId xmlns:a16="http://schemas.microsoft.com/office/drawing/2014/main" id="{C663E364-5E95-4213-4CE8-4CDB13FF7A46}"/>
              </a:ext>
            </a:extLst>
          </p:cNvPr>
          <p:cNvGrpSpPr/>
          <p:nvPr/>
        </p:nvGrpSpPr>
        <p:grpSpPr>
          <a:xfrm>
            <a:off x="131976" y="1173015"/>
            <a:ext cx="8714792" cy="4511970"/>
            <a:chOff x="33352" y="0"/>
            <a:chExt cx="11770065" cy="6880286"/>
          </a:xfrm>
        </p:grpSpPr>
        <p:grpSp>
          <p:nvGrpSpPr>
            <p:cNvPr id="125" name="Group 124">
              <a:extLst>
                <a:ext uri="{FF2B5EF4-FFF2-40B4-BE49-F238E27FC236}">
                  <a16:creationId xmlns:a16="http://schemas.microsoft.com/office/drawing/2014/main" id="{A1B97B9B-F9A2-FB5D-58D2-81365557B865}"/>
                </a:ext>
              </a:extLst>
            </p:cNvPr>
            <p:cNvGrpSpPr/>
            <p:nvPr/>
          </p:nvGrpSpPr>
          <p:grpSpPr>
            <a:xfrm>
              <a:off x="34497" y="0"/>
              <a:ext cx="6210718" cy="3385515"/>
              <a:chOff x="1" y="914399"/>
              <a:chExt cx="6210718" cy="3385515"/>
            </a:xfrm>
          </p:grpSpPr>
          <p:pic>
            <p:nvPicPr>
              <p:cNvPr id="134" name="Picture 133">
                <a:extLst>
                  <a:ext uri="{FF2B5EF4-FFF2-40B4-BE49-F238E27FC236}">
                    <a16:creationId xmlns:a16="http://schemas.microsoft.com/office/drawing/2014/main" id="{5C2DD03B-E4FA-7C1E-BE4F-EFC9CFDB9F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" y="914401"/>
                <a:ext cx="2017928" cy="2870521"/>
              </a:xfrm>
              <a:prstGeom prst="rect">
                <a:avLst/>
              </a:prstGeom>
            </p:spPr>
          </p:pic>
          <p:pic>
            <p:nvPicPr>
              <p:cNvPr id="135" name="Picture 134">
                <a:extLst>
                  <a:ext uri="{FF2B5EF4-FFF2-40B4-BE49-F238E27FC236}">
                    <a16:creationId xmlns:a16="http://schemas.microsoft.com/office/drawing/2014/main" id="{764A5EAC-EBA5-4762-C013-D93C346279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36121" y="914399"/>
                <a:ext cx="2017928" cy="2870522"/>
              </a:xfrm>
              <a:prstGeom prst="rect">
                <a:avLst/>
              </a:prstGeom>
            </p:spPr>
          </p:pic>
          <p:pic>
            <p:nvPicPr>
              <p:cNvPr id="136" name="Picture 135">
                <a:extLst>
                  <a:ext uri="{FF2B5EF4-FFF2-40B4-BE49-F238E27FC236}">
                    <a16:creationId xmlns:a16="http://schemas.microsoft.com/office/drawing/2014/main" id="{D15D294A-1B39-9052-FFB3-A501A7F988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081631" y="914400"/>
                <a:ext cx="2017928" cy="2870521"/>
              </a:xfrm>
              <a:prstGeom prst="rect">
                <a:avLst/>
              </a:prstGeom>
            </p:spPr>
          </p:pic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D9E7C48B-1E4B-650B-0A11-2D96082E2014}"/>
                  </a:ext>
                </a:extLst>
              </p:cNvPr>
              <p:cNvSpPr txBox="1"/>
              <p:nvPr/>
            </p:nvSpPr>
            <p:spPr>
              <a:xfrm>
                <a:off x="354086" y="3815964"/>
                <a:ext cx="1195509" cy="4693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/>
                  <a:t>Original</a:t>
                </a:r>
                <a:endParaRPr lang="en-GB" sz="1600"/>
              </a:p>
            </p:txBody>
          </p:sp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611C71A7-76CD-6349-2CB9-84B3246859D2}"/>
                  </a:ext>
                </a:extLst>
              </p:cNvPr>
              <p:cNvSpPr txBox="1"/>
              <p:nvPr/>
            </p:nvSpPr>
            <p:spPr>
              <a:xfrm>
                <a:off x="2120793" y="3877519"/>
                <a:ext cx="1963302" cy="4223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/>
                  <a:t>Pool-1 (stride 2)</a:t>
                </a:r>
                <a:endParaRPr lang="en-GB" sz="1200"/>
              </a:p>
            </p:txBody>
          </p:sp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D964FD2B-C8BD-1F5B-DE3B-D51B1131ADDC}"/>
                  </a:ext>
                </a:extLst>
              </p:cNvPr>
              <p:cNvSpPr txBox="1"/>
              <p:nvPr/>
            </p:nvSpPr>
            <p:spPr>
              <a:xfrm>
                <a:off x="4247417" y="3877519"/>
                <a:ext cx="1963302" cy="4223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Pool-2 (stride 2)</a:t>
                </a:r>
                <a:endParaRPr lang="en-GB" sz="1200" dirty="0"/>
              </a:p>
            </p:txBody>
          </p:sp>
        </p:grpSp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id="{20D7DAD0-183B-89D7-9A67-BF64CF197625}"/>
                </a:ext>
              </a:extLst>
            </p:cNvPr>
            <p:cNvGrpSpPr/>
            <p:nvPr/>
          </p:nvGrpSpPr>
          <p:grpSpPr>
            <a:xfrm>
              <a:off x="33352" y="3429000"/>
              <a:ext cx="6062648" cy="3451286"/>
              <a:chOff x="6127146" y="848628"/>
              <a:chExt cx="6062648" cy="3451286"/>
            </a:xfrm>
          </p:grpSpPr>
          <p:pic>
            <p:nvPicPr>
              <p:cNvPr id="128" name="Picture 127">
                <a:extLst>
                  <a:ext uri="{FF2B5EF4-FFF2-40B4-BE49-F238E27FC236}">
                    <a16:creationId xmlns:a16="http://schemas.microsoft.com/office/drawing/2014/main" id="{95F4E0F6-0E9F-057B-559B-C9CA8771AF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127146" y="914399"/>
                <a:ext cx="2017928" cy="2870521"/>
              </a:xfrm>
              <a:prstGeom prst="rect">
                <a:avLst/>
              </a:prstGeom>
            </p:spPr>
          </p:pic>
          <p:pic>
            <p:nvPicPr>
              <p:cNvPr id="129" name="Picture 128">
                <a:extLst>
                  <a:ext uri="{FF2B5EF4-FFF2-40B4-BE49-F238E27FC236}">
                    <a16:creationId xmlns:a16="http://schemas.microsoft.com/office/drawing/2014/main" id="{DF92CBF1-0FED-A4D8-AE7D-43C4F76596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195802" y="914400"/>
                <a:ext cx="2017928" cy="2870520"/>
              </a:xfrm>
              <a:prstGeom prst="rect">
                <a:avLst/>
              </a:prstGeom>
            </p:spPr>
          </p:pic>
          <p:pic>
            <p:nvPicPr>
              <p:cNvPr id="130" name="Picture 129">
                <a:extLst>
                  <a:ext uri="{FF2B5EF4-FFF2-40B4-BE49-F238E27FC236}">
                    <a16:creationId xmlns:a16="http://schemas.microsoft.com/office/drawing/2014/main" id="{81A51E86-A793-A415-271F-F7001AB584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171866" y="848628"/>
                <a:ext cx="2017928" cy="2936292"/>
              </a:xfrm>
              <a:prstGeom prst="rect">
                <a:avLst/>
              </a:prstGeom>
            </p:spPr>
          </p:pic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C8AA61D6-BB02-8331-332F-20FD9E7D05D4}"/>
                  </a:ext>
                </a:extLst>
              </p:cNvPr>
              <p:cNvSpPr txBox="1"/>
              <p:nvPr/>
            </p:nvSpPr>
            <p:spPr>
              <a:xfrm>
                <a:off x="8280474" y="3877519"/>
                <a:ext cx="1963302" cy="4223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/>
                  <a:t>Pool-4 (stride 2)</a:t>
                </a:r>
                <a:endParaRPr lang="en-GB" sz="1200"/>
              </a:p>
            </p:txBody>
          </p:sp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E1D935F2-E991-9B56-752D-E591D8EF7104}"/>
                  </a:ext>
                </a:extLst>
              </p:cNvPr>
              <p:cNvSpPr txBox="1"/>
              <p:nvPr/>
            </p:nvSpPr>
            <p:spPr>
              <a:xfrm>
                <a:off x="6296490" y="3877519"/>
                <a:ext cx="1963302" cy="4223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/>
                  <a:t>Pool-3 (stride 2)</a:t>
                </a:r>
                <a:endParaRPr lang="en-GB" sz="1200"/>
              </a:p>
            </p:txBody>
          </p:sp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CCC46E47-D014-F857-E15A-2E4C0B79AA31}"/>
                  </a:ext>
                </a:extLst>
              </p:cNvPr>
              <p:cNvSpPr txBox="1"/>
              <p:nvPr/>
            </p:nvSpPr>
            <p:spPr>
              <a:xfrm>
                <a:off x="10213729" y="3877519"/>
                <a:ext cx="1963302" cy="4223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/>
                  <a:t>Pool-5 (stride 2)</a:t>
                </a:r>
                <a:endParaRPr lang="en-GB" sz="1200"/>
              </a:p>
            </p:txBody>
          </p:sp>
        </p:grpSp>
        <p:pic>
          <p:nvPicPr>
            <p:cNvPr id="127" name="Picture 2" descr="Image Pyramids with Python and OpenCV - PyImageSearch">
              <a:extLst>
                <a:ext uri="{FF2B5EF4-FFF2-40B4-BE49-F238E27FC236}">
                  <a16:creationId xmlns:a16="http://schemas.microsoft.com/office/drawing/2014/main" id="{B6C595D0-10DA-8672-E466-7EA2A7AC0B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86700" y="710028"/>
              <a:ext cx="5016717" cy="55852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53555277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Text, letter&#10;&#10;Description automatically generated">
            <a:extLst>
              <a:ext uri="{FF2B5EF4-FFF2-40B4-BE49-F238E27FC236}">
                <a16:creationId xmlns:a16="http://schemas.microsoft.com/office/drawing/2014/main" id="{5E6947DA-9405-6414-0DE4-645233F75B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7411" r="30790"/>
          <a:stretch/>
        </p:blipFill>
        <p:spPr>
          <a:xfrm>
            <a:off x="2470078" y="1511175"/>
            <a:ext cx="6076028" cy="1306389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6DC7AF28-D32A-5D92-DDA3-7F777901F87B}"/>
              </a:ext>
            </a:extLst>
          </p:cNvPr>
          <p:cNvSpPr txBox="1">
            <a:spLocks/>
          </p:cNvSpPr>
          <p:nvPr/>
        </p:nvSpPr>
        <p:spPr>
          <a:xfrm>
            <a:off x="293914" y="531877"/>
            <a:ext cx="8850086" cy="595928"/>
          </a:xfrm>
          <a:prstGeom prst="rect">
            <a:avLst/>
          </a:prstGeom>
        </p:spPr>
        <p:txBody>
          <a:bodyPr vert="horz" lIns="0" tIns="45720" rIns="0" bIns="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kern="1200">
                <a:solidFill>
                  <a:srgbClr val="0085CA"/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 fontAlgn="auto">
              <a:spcAft>
                <a:spcPts val="0"/>
              </a:spcAft>
            </a:pPr>
            <a:r>
              <a:rPr lang="en-US" sz="2400" dirty="0"/>
              <a:t>Results on CAMUS dataset  </a:t>
            </a:r>
            <a:endParaRPr lang="en-GB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BAB1A45-3470-62E7-837A-5182CEAFFDD3}"/>
                  </a:ext>
                </a:extLst>
              </p:cNvPr>
              <p:cNvSpPr txBox="1"/>
              <p:nvPr/>
            </p:nvSpPr>
            <p:spPr>
              <a:xfrm>
                <a:off x="401951" y="1729206"/>
                <a:ext cx="183039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/>
                  <a:t>Scale 1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112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×144</m:t>
                    </m:r>
                  </m:oMath>
                </a14:m>
                <a:r>
                  <a:rPr lang="en-US"/>
                  <a:t>)</a:t>
                </a:r>
                <a:endParaRPr lang="en-GB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BAB1A45-3470-62E7-837A-5182CEAFFD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951" y="1729206"/>
                <a:ext cx="1830399" cy="830997"/>
              </a:xfrm>
              <a:prstGeom prst="rect">
                <a:avLst/>
              </a:prstGeom>
              <a:blipFill>
                <a:blip r:embed="rId3"/>
                <a:stretch>
                  <a:fillRect l="-5000" t="-5882" r="-5333" b="-154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FBAF17-F15D-2D41-EA2F-10F47333FD5A}"/>
                  </a:ext>
                </a:extLst>
              </p:cNvPr>
              <p:cNvSpPr txBox="1"/>
              <p:nvPr/>
            </p:nvSpPr>
            <p:spPr>
              <a:xfrm>
                <a:off x="401951" y="3484020"/>
                <a:ext cx="183039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/>
                  <a:t>Scale 2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24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×288</m:t>
                    </m:r>
                  </m:oMath>
                </a14:m>
                <a:r>
                  <a:rPr lang="en-US"/>
                  <a:t>)</a:t>
                </a:r>
                <a:endParaRPr lang="en-GB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FBAF17-F15D-2D41-EA2F-10F47333FD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951" y="3484020"/>
                <a:ext cx="1830399" cy="830997"/>
              </a:xfrm>
              <a:prstGeom prst="rect">
                <a:avLst/>
              </a:prstGeom>
              <a:blipFill>
                <a:blip r:embed="rId4"/>
                <a:stretch>
                  <a:fillRect l="-5000" t="-5882" r="-5333" b="-154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16">
            <a:extLst>
              <a:ext uri="{FF2B5EF4-FFF2-40B4-BE49-F238E27FC236}">
                <a16:creationId xmlns:a16="http://schemas.microsoft.com/office/drawing/2014/main" id="{2A02CAAA-E023-73AE-A97E-CC93EA5A16C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9925"/>
          <a:stretch/>
        </p:blipFill>
        <p:spPr>
          <a:xfrm>
            <a:off x="2470079" y="5049454"/>
            <a:ext cx="6271971" cy="120586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6891637-D465-BAFF-ACE4-CD34FC49A796}"/>
                  </a:ext>
                </a:extLst>
              </p:cNvPr>
              <p:cNvSpPr txBox="1"/>
              <p:nvPr/>
            </p:nvSpPr>
            <p:spPr>
              <a:xfrm>
                <a:off x="401950" y="5236888"/>
                <a:ext cx="183039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/>
                  <a:t>Scale 3 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48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×576</m:t>
                    </m:r>
                  </m:oMath>
                </a14:m>
                <a:r>
                  <a:rPr lang="en-US"/>
                  <a:t>)</a:t>
                </a:r>
                <a:endParaRPr lang="en-GB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6891637-D465-BAFF-ACE4-CD34FC49A7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950" y="5236888"/>
                <a:ext cx="1830399" cy="830997"/>
              </a:xfrm>
              <a:prstGeom prst="rect">
                <a:avLst/>
              </a:prstGeom>
              <a:blipFill>
                <a:blip r:embed="rId6"/>
                <a:stretch>
                  <a:fillRect l="-5000" t="-5882" r="-5333" b="-154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Picture 19">
            <a:extLst>
              <a:ext uri="{FF2B5EF4-FFF2-40B4-BE49-F238E27FC236}">
                <a16:creationId xmlns:a16="http://schemas.microsoft.com/office/drawing/2014/main" id="{329591D2-F01A-107C-9754-E8847E2D182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70078" y="3296586"/>
            <a:ext cx="6511668" cy="1205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58443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8">
            <a:extLst>
              <a:ext uri="{FF2B5EF4-FFF2-40B4-BE49-F238E27FC236}">
                <a16:creationId xmlns:a16="http://schemas.microsoft.com/office/drawing/2014/main" id="{4BB22E10-C71C-DFF6-C9CC-4D1497192947}"/>
              </a:ext>
            </a:extLst>
          </p:cNvPr>
          <p:cNvSpPr txBox="1">
            <a:spLocks/>
          </p:cNvSpPr>
          <p:nvPr/>
        </p:nvSpPr>
        <p:spPr>
          <a:xfrm>
            <a:off x="2007943" y="398186"/>
            <a:ext cx="4771781" cy="507556"/>
          </a:xfrm>
          <a:prstGeom prst="rect">
            <a:avLst/>
          </a:prstGeom>
        </p:spPr>
        <p:txBody>
          <a:bodyPr vert="horz" lIns="0" tIns="45720" rIns="0" bIns="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000" b="0" kern="1200">
                <a:solidFill>
                  <a:srgbClr val="003E74"/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 fontAlgn="auto">
              <a:spcAft>
                <a:spcPts val="0"/>
              </a:spcAft>
            </a:pPr>
            <a:r>
              <a:rPr lang="en-US" sz="2800" b="1" dirty="0">
                <a:solidFill>
                  <a:schemeClr val="accent1"/>
                </a:solidFill>
              </a:rPr>
              <a:t>Results (CAMUS 2D)</a:t>
            </a:r>
            <a:endParaRPr lang="en-US" sz="2400" b="1" dirty="0">
              <a:solidFill>
                <a:schemeClr val="accent1"/>
              </a:solidFill>
            </a:endParaRPr>
          </a:p>
        </p:txBody>
      </p:sp>
      <p:graphicFrame>
        <p:nvGraphicFramePr>
          <p:cNvPr id="2" name="Table 123">
            <a:extLst>
              <a:ext uri="{FF2B5EF4-FFF2-40B4-BE49-F238E27FC236}">
                <a16:creationId xmlns:a16="http://schemas.microsoft.com/office/drawing/2014/main" id="{EDD758E5-2DC7-C322-1846-EA4D230CD7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2954879"/>
              </p:ext>
            </p:extLst>
          </p:nvPr>
        </p:nvGraphicFramePr>
        <p:xfrm>
          <a:off x="549252" y="1219200"/>
          <a:ext cx="8381388" cy="45720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396898">
                  <a:extLst>
                    <a:ext uri="{9D8B030D-6E8A-4147-A177-3AD203B41FA5}">
                      <a16:colId xmlns:a16="http://schemas.microsoft.com/office/drawing/2014/main" val="1247750395"/>
                    </a:ext>
                  </a:extLst>
                </a:gridCol>
                <a:gridCol w="1396898">
                  <a:extLst>
                    <a:ext uri="{9D8B030D-6E8A-4147-A177-3AD203B41FA5}">
                      <a16:colId xmlns:a16="http://schemas.microsoft.com/office/drawing/2014/main" val="2467098204"/>
                    </a:ext>
                  </a:extLst>
                </a:gridCol>
                <a:gridCol w="1396898">
                  <a:extLst>
                    <a:ext uri="{9D8B030D-6E8A-4147-A177-3AD203B41FA5}">
                      <a16:colId xmlns:a16="http://schemas.microsoft.com/office/drawing/2014/main" val="2220404070"/>
                    </a:ext>
                  </a:extLst>
                </a:gridCol>
                <a:gridCol w="1396898">
                  <a:extLst>
                    <a:ext uri="{9D8B030D-6E8A-4147-A177-3AD203B41FA5}">
                      <a16:colId xmlns:a16="http://schemas.microsoft.com/office/drawing/2014/main" val="3474077815"/>
                    </a:ext>
                  </a:extLst>
                </a:gridCol>
                <a:gridCol w="1396898">
                  <a:extLst>
                    <a:ext uri="{9D8B030D-6E8A-4147-A177-3AD203B41FA5}">
                      <a16:colId xmlns:a16="http://schemas.microsoft.com/office/drawing/2014/main" val="2276561899"/>
                    </a:ext>
                  </a:extLst>
                </a:gridCol>
                <a:gridCol w="1396898">
                  <a:extLst>
                    <a:ext uri="{9D8B030D-6E8A-4147-A177-3AD203B41FA5}">
                      <a16:colId xmlns:a16="http://schemas.microsoft.com/office/drawing/2014/main" val="4223418737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Model</a:t>
                      </a:r>
                    </a:p>
                  </a:txBody>
                  <a:tcPr marL="83127" marR="83127"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MSE</a:t>
                      </a:r>
                    </a:p>
                  </a:txBody>
                  <a:tcPr marL="83127" marR="83127"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Dice Score</a:t>
                      </a:r>
                    </a:p>
                  </a:txBody>
                  <a:tcPr marL="75570" marR="75570" anchor="ctr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 marL="83127" marR="83127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 marL="83127" marR="83127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Mean Dice </a:t>
                      </a:r>
                      <a:r>
                        <a:rPr lang="en-US" sz="1800" b="0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±</a:t>
                      </a:r>
                      <a:r>
                        <a:rPr lang="en-US" dirty="0"/>
                        <a:t>std</a:t>
                      </a:r>
                    </a:p>
                  </a:txBody>
                  <a:tcPr marL="83127" marR="83127" anchor="ctr"/>
                </a:tc>
                <a:extLst>
                  <a:ext uri="{0D108BD9-81ED-4DB2-BD59-A6C34878D82A}">
                    <a16:rowId xmlns:a16="http://schemas.microsoft.com/office/drawing/2014/main" val="670392637"/>
                  </a:ext>
                </a:extLst>
              </a:tr>
              <a:tr h="25601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Background</a:t>
                      </a:r>
                    </a:p>
                  </a:txBody>
                  <a:tcPr marL="75570" marR="755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Myo</a:t>
                      </a:r>
                    </a:p>
                  </a:txBody>
                  <a:tcPr marL="75570" marR="755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LV</a:t>
                      </a:r>
                    </a:p>
                  </a:txBody>
                  <a:tcPr marL="75570" marR="7557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2253190"/>
                  </a:ext>
                </a:extLst>
              </a:tr>
              <a:tr h="512030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Without Registration</a:t>
                      </a:r>
                      <a:endParaRPr lang="en-US" dirty="0"/>
                    </a:p>
                  </a:txBody>
                  <a:tcPr marL="75570" marR="755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0.00972</a:t>
                      </a:r>
                      <a:endParaRPr lang="en-US" dirty="0"/>
                    </a:p>
                  </a:txBody>
                  <a:tcPr marL="75570" marR="755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0.96678</a:t>
                      </a:r>
                      <a:endParaRPr lang="en-US" dirty="0"/>
                    </a:p>
                  </a:txBody>
                  <a:tcPr marL="75570" marR="755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0.69391</a:t>
                      </a:r>
                      <a:endParaRPr lang="en-US" dirty="0"/>
                    </a:p>
                  </a:txBody>
                  <a:tcPr marL="75570" marR="755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0.76046</a:t>
                      </a:r>
                      <a:endParaRPr lang="en-US" dirty="0"/>
                    </a:p>
                  </a:txBody>
                  <a:tcPr marL="75570" marR="755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0.80235± 0.05491</a:t>
                      </a:r>
                      <a:endParaRPr lang="en-US" dirty="0"/>
                    </a:p>
                  </a:txBody>
                  <a:tcPr marL="75570" marR="75570" anchor="ctr"/>
                </a:tc>
                <a:extLst>
                  <a:ext uri="{0D108BD9-81ED-4DB2-BD59-A6C34878D82A}">
                    <a16:rowId xmlns:a16="http://schemas.microsoft.com/office/drawing/2014/main" val="902393479"/>
                  </a:ext>
                </a:extLst>
              </a:tr>
              <a:tr h="512030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Vanilla-DLIR</a:t>
                      </a:r>
                      <a:endParaRPr lang="en-US" dirty="0"/>
                    </a:p>
                  </a:txBody>
                  <a:tcPr marL="75570" marR="755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0.0042</a:t>
                      </a:r>
                      <a:endParaRPr lang="en-US" dirty="0"/>
                    </a:p>
                  </a:txBody>
                  <a:tcPr marL="75570" marR="755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0.97352</a:t>
                      </a:r>
                      <a:endParaRPr lang="en-US" dirty="0"/>
                    </a:p>
                  </a:txBody>
                  <a:tcPr marL="75570" marR="755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0.74977</a:t>
                      </a:r>
                      <a:endParaRPr lang="en-US" dirty="0"/>
                    </a:p>
                  </a:txBody>
                  <a:tcPr marL="75570" marR="755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0.87523</a:t>
                      </a:r>
                      <a:endParaRPr lang="en-US" dirty="0"/>
                    </a:p>
                  </a:txBody>
                  <a:tcPr marL="75570" marR="755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0.88487± 0.03261</a:t>
                      </a:r>
                      <a:endParaRPr lang="en-US" dirty="0"/>
                    </a:p>
                  </a:txBody>
                  <a:tcPr marL="75570" marR="75570" anchor="ctr"/>
                </a:tc>
                <a:extLst>
                  <a:ext uri="{0D108BD9-81ED-4DB2-BD59-A6C34878D82A}">
                    <a16:rowId xmlns:a16="http://schemas.microsoft.com/office/drawing/2014/main" val="1547178972"/>
                  </a:ext>
                </a:extLst>
              </a:tr>
              <a:tr h="512030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AC-DLIR</a:t>
                      </a:r>
                      <a:endParaRPr lang="en-US" dirty="0"/>
                    </a:p>
                  </a:txBody>
                  <a:tcPr marL="75570" marR="755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0.00598</a:t>
                      </a:r>
                      <a:endParaRPr lang="en-US" dirty="0"/>
                    </a:p>
                  </a:txBody>
                  <a:tcPr marL="75570" marR="755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0.97972</a:t>
                      </a:r>
                      <a:endParaRPr lang="en-US" dirty="0"/>
                    </a:p>
                  </a:txBody>
                  <a:tcPr marL="75570" marR="755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0.81437</a:t>
                      </a:r>
                      <a:endParaRPr lang="en-US" dirty="0"/>
                    </a:p>
                  </a:txBody>
                  <a:tcPr marL="75570" marR="755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0.91935</a:t>
                      </a:r>
                      <a:endParaRPr lang="en-US" dirty="0"/>
                    </a:p>
                  </a:txBody>
                  <a:tcPr marL="75570" marR="755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0.90303± 0.03447</a:t>
                      </a:r>
                      <a:endParaRPr lang="en-US" dirty="0"/>
                    </a:p>
                  </a:txBody>
                  <a:tcPr marL="75570" marR="75570" anchor="ctr"/>
                </a:tc>
                <a:extLst>
                  <a:ext uri="{0D108BD9-81ED-4DB2-BD59-A6C34878D82A}">
                    <a16:rowId xmlns:a16="http://schemas.microsoft.com/office/drawing/2014/main" val="4198723414"/>
                  </a:ext>
                </a:extLst>
              </a:tr>
              <a:tr h="512030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Adv-DLIR</a:t>
                      </a:r>
                      <a:endParaRPr lang="en-US" dirty="0"/>
                    </a:p>
                  </a:txBody>
                  <a:tcPr marL="75570" marR="755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0.00533</a:t>
                      </a:r>
                      <a:endParaRPr lang="en-US" dirty="0"/>
                    </a:p>
                  </a:txBody>
                  <a:tcPr marL="75570" marR="755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0.97429</a:t>
                      </a:r>
                      <a:endParaRPr lang="en-US" dirty="0"/>
                    </a:p>
                  </a:txBody>
                  <a:tcPr marL="75570" marR="755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0.79278</a:t>
                      </a:r>
                      <a:endParaRPr lang="en-US" dirty="0"/>
                    </a:p>
                  </a:txBody>
                  <a:tcPr marL="75570" marR="755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0.86842</a:t>
                      </a:r>
                      <a:endParaRPr lang="en-US" dirty="0"/>
                    </a:p>
                  </a:txBody>
                  <a:tcPr marL="75570" marR="755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0.85733± 0.04129</a:t>
                      </a:r>
                      <a:endParaRPr lang="en-US" dirty="0"/>
                    </a:p>
                  </a:txBody>
                  <a:tcPr marL="75570" marR="75570" anchor="ctr"/>
                </a:tc>
                <a:extLst>
                  <a:ext uri="{0D108BD9-81ED-4DB2-BD59-A6C34878D82A}">
                    <a16:rowId xmlns:a16="http://schemas.microsoft.com/office/drawing/2014/main" val="871386613"/>
                  </a:ext>
                </a:extLst>
              </a:tr>
              <a:tr h="512030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AdvAC-DLIR</a:t>
                      </a:r>
                      <a:endParaRPr lang="en-US" dirty="0"/>
                    </a:p>
                  </a:txBody>
                  <a:tcPr marL="75570" marR="755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0.00589</a:t>
                      </a:r>
                      <a:endParaRPr lang="en-US" dirty="0"/>
                    </a:p>
                  </a:txBody>
                  <a:tcPr marL="75570" marR="755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0.98742</a:t>
                      </a:r>
                      <a:endParaRPr lang="en-US" dirty="0"/>
                    </a:p>
                  </a:txBody>
                  <a:tcPr marL="75570" marR="755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0.82751</a:t>
                      </a:r>
                      <a:endParaRPr lang="en-US" dirty="0"/>
                    </a:p>
                  </a:txBody>
                  <a:tcPr marL="75570" marR="755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0.93573</a:t>
                      </a:r>
                      <a:endParaRPr lang="en-US" dirty="0"/>
                    </a:p>
                  </a:txBody>
                  <a:tcPr marL="75570" marR="755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i="0" kern="1200" dirty="0">
                          <a:solidFill>
                            <a:srgbClr val="C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0.91689± 0.02596</a:t>
                      </a:r>
                      <a:endParaRPr lang="en-US" dirty="0">
                        <a:solidFill>
                          <a:srgbClr val="C00000"/>
                        </a:solidFill>
                      </a:endParaRPr>
                    </a:p>
                  </a:txBody>
                  <a:tcPr marL="75570" marR="75570" anchor="ctr"/>
                </a:tc>
                <a:extLst>
                  <a:ext uri="{0D108BD9-81ED-4DB2-BD59-A6C34878D82A}">
                    <a16:rowId xmlns:a16="http://schemas.microsoft.com/office/drawing/2014/main" val="2429921945"/>
                  </a:ext>
                </a:extLst>
              </a:tr>
              <a:tr h="512030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MACMR</a:t>
                      </a:r>
                      <a:endParaRPr lang="en-US" dirty="0"/>
                    </a:p>
                  </a:txBody>
                  <a:tcPr marL="75570" marR="755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0.00489</a:t>
                      </a:r>
                      <a:endParaRPr lang="en-US" dirty="0"/>
                    </a:p>
                  </a:txBody>
                  <a:tcPr marL="75570" marR="755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0.98779</a:t>
                      </a:r>
                      <a:endParaRPr lang="en-US" dirty="0"/>
                    </a:p>
                  </a:txBody>
                  <a:tcPr marL="75570" marR="755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0.84871</a:t>
                      </a:r>
                      <a:endParaRPr lang="en-US" dirty="0"/>
                    </a:p>
                  </a:txBody>
                  <a:tcPr marL="75570" marR="755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0.95423</a:t>
                      </a:r>
                      <a:endParaRPr lang="en-US" dirty="0"/>
                    </a:p>
                  </a:txBody>
                  <a:tcPr marL="75570" marR="755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i="0" kern="1200" dirty="0">
                          <a:solidFill>
                            <a:srgbClr val="C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0.94245± 0.02474</a:t>
                      </a:r>
                      <a:endParaRPr lang="en-US" dirty="0">
                        <a:solidFill>
                          <a:srgbClr val="C00000"/>
                        </a:solidFill>
                      </a:endParaRPr>
                    </a:p>
                  </a:txBody>
                  <a:tcPr marL="75570" marR="75570" anchor="ctr"/>
                </a:tc>
                <a:extLst>
                  <a:ext uri="{0D108BD9-81ED-4DB2-BD59-A6C34878D82A}">
                    <a16:rowId xmlns:a16="http://schemas.microsoft.com/office/drawing/2014/main" val="15628853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735246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363999E-D264-0155-927C-3A8FE3ACF38F}"/>
              </a:ext>
            </a:extLst>
          </p:cNvPr>
          <p:cNvSpPr txBox="1"/>
          <p:nvPr/>
        </p:nvSpPr>
        <p:spPr>
          <a:xfrm>
            <a:off x="41988" y="1516858"/>
            <a:ext cx="906002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dirty="0"/>
              <a:t>The estimation of the </a:t>
            </a:r>
            <a:r>
              <a:rPr lang="en-US" b="1" dirty="0"/>
              <a:t>deformation field</a:t>
            </a:r>
            <a:r>
              <a:rPr lang="en-US" dirty="0"/>
              <a:t> by registration between two time points can help share the information between two segmentation branches [1][2][3]. </a:t>
            </a:r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A4DDFBB-3DCD-0231-E8A2-3B2F770AF89A}"/>
              </a:ext>
            </a:extLst>
          </p:cNvPr>
          <p:cNvSpPr txBox="1"/>
          <p:nvPr/>
        </p:nvSpPr>
        <p:spPr>
          <a:xfrm>
            <a:off x="41988" y="2992960"/>
            <a:ext cx="8976048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GB" sz="18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[1] Gupta, Soumya, et al. "Multi-class motion-based semantic segmentation for ureteroscopy and laser lithotripsy." </a:t>
            </a:r>
            <a:r>
              <a:rPr lang="en-GB" sz="18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Computerized Medical Imaging and Graphics</a:t>
            </a:r>
            <a:r>
              <a:rPr lang="en-GB" sz="18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101 (2022): 102112.</a:t>
            </a:r>
          </a:p>
          <a:p>
            <a:pPr algn="just"/>
            <a:endParaRPr lang="en-GB" sz="1800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 algn="just"/>
            <a:r>
              <a:rPr lang="en-GB" sz="1800" dirty="0">
                <a:solidFill>
                  <a:srgbClr val="222222"/>
                </a:solidFill>
                <a:latin typeface="Arial" panose="020B0604020202020204" pitchFamily="34" charset="0"/>
              </a:rPr>
              <a:t>[2] Gupta, Soumya, et al. "Mi-</a:t>
            </a:r>
            <a:r>
              <a:rPr lang="en-GB" sz="1800" dirty="0" err="1">
                <a:solidFill>
                  <a:srgbClr val="222222"/>
                </a:solidFill>
                <a:latin typeface="Arial" panose="020B0604020202020204" pitchFamily="34" charset="0"/>
              </a:rPr>
              <a:t>unet</a:t>
            </a:r>
            <a:r>
              <a:rPr lang="en-GB" sz="1800" dirty="0">
                <a:solidFill>
                  <a:srgbClr val="222222"/>
                </a:solidFill>
                <a:latin typeface="Arial" panose="020B0604020202020204" pitchFamily="34" charset="0"/>
              </a:rPr>
              <a:t>: Improved segmentation in ureteroscopy." 2020 IEEE 17th International Symposium on Biomedical Imaging (ISBI). IEEE, 2020.</a:t>
            </a:r>
          </a:p>
          <a:p>
            <a:pPr algn="just"/>
            <a:endParaRPr lang="en-GB" sz="18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 algn="just"/>
            <a:r>
              <a:rPr lang="en-GB" sz="1800" dirty="0">
                <a:solidFill>
                  <a:srgbClr val="222222"/>
                </a:solidFill>
                <a:latin typeface="Arial" panose="020B0604020202020204" pitchFamily="34" charset="0"/>
              </a:rPr>
              <a:t>[3] </a:t>
            </a:r>
            <a:r>
              <a:rPr lang="en-US" sz="1800" dirty="0">
                <a:solidFill>
                  <a:srgbClr val="222222"/>
                </a:solidFill>
                <a:latin typeface="Arial" panose="020B0604020202020204" pitchFamily="34" charset="0"/>
              </a:rPr>
              <a:t>Xue, </a:t>
            </a:r>
            <a:r>
              <a:rPr lang="en-US" sz="1800" dirty="0" err="1">
                <a:solidFill>
                  <a:srgbClr val="222222"/>
                </a:solidFill>
                <a:latin typeface="Arial" panose="020B0604020202020204" pitchFamily="34" charset="0"/>
              </a:rPr>
              <a:t>Wufeng</a:t>
            </a:r>
            <a:r>
              <a:rPr lang="en-US" sz="1800" dirty="0">
                <a:solidFill>
                  <a:srgbClr val="222222"/>
                </a:solidFill>
                <a:latin typeface="Arial" panose="020B0604020202020204" pitchFamily="34" charset="0"/>
              </a:rPr>
              <a:t>, et al. "Improved Segmentation of Echocardiography With Orientation-Congruency of Optical Flow and Motion-Enhanced Segmentation." IEEE Journal of Biomedical and Health Informatics 26.12 (2022): 6105-6115. </a:t>
            </a:r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290651975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8">
            <a:extLst>
              <a:ext uri="{FF2B5EF4-FFF2-40B4-BE49-F238E27FC236}">
                <a16:creationId xmlns:a16="http://schemas.microsoft.com/office/drawing/2014/main" id="{4BB22E10-C71C-DFF6-C9CC-4D1497192947}"/>
              </a:ext>
            </a:extLst>
          </p:cNvPr>
          <p:cNvSpPr txBox="1">
            <a:spLocks/>
          </p:cNvSpPr>
          <p:nvPr/>
        </p:nvSpPr>
        <p:spPr>
          <a:xfrm>
            <a:off x="2186109" y="365611"/>
            <a:ext cx="4771781" cy="507556"/>
          </a:xfrm>
          <a:prstGeom prst="rect">
            <a:avLst/>
          </a:prstGeom>
        </p:spPr>
        <p:txBody>
          <a:bodyPr vert="horz" lIns="0" tIns="45720" rIns="0" bIns="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000" b="0" kern="1200">
                <a:solidFill>
                  <a:srgbClr val="003E74"/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 fontAlgn="auto">
              <a:spcAft>
                <a:spcPts val="0"/>
              </a:spcAft>
            </a:pPr>
            <a:r>
              <a:rPr lang="en-US" sz="2800" b="1" dirty="0">
                <a:solidFill>
                  <a:schemeClr val="accent1"/>
                </a:solidFill>
              </a:rPr>
              <a:t>Conclusion</a:t>
            </a:r>
            <a:endParaRPr lang="en-US" sz="2400" b="1" dirty="0">
              <a:solidFill>
                <a:schemeClr val="accent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76A04E-7A2F-44EE-6864-1901DF7A2F2B}"/>
              </a:ext>
            </a:extLst>
          </p:cNvPr>
          <p:cNvSpPr txBox="1"/>
          <p:nvPr/>
        </p:nvSpPr>
        <p:spPr>
          <a:xfrm>
            <a:off x="558800" y="1341120"/>
            <a:ext cx="82804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The clinical use of echo is still stuck with </a:t>
            </a:r>
            <a:r>
              <a:rPr lang="en-US" sz="2000" b="1" dirty="0">
                <a:solidFill>
                  <a:schemeClr val="tx1"/>
                </a:solidFill>
              </a:rPr>
              <a:t>2D</a:t>
            </a:r>
            <a:r>
              <a:rPr lang="en-US" sz="2000" dirty="0">
                <a:solidFill>
                  <a:schemeClr val="tx1"/>
                </a:solidFill>
              </a:rPr>
              <a:t>, so a more robust and precise automatic registration and segmentation framework is really needed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Proposed </a:t>
            </a:r>
            <a:r>
              <a:rPr lang="en-US" sz="2000" b="1" dirty="0">
                <a:solidFill>
                  <a:schemeClr val="tx1"/>
                </a:solidFill>
              </a:rPr>
              <a:t>AdvAC</a:t>
            </a:r>
            <a:r>
              <a:rPr lang="en-US" sz="2000" dirty="0">
                <a:solidFill>
                  <a:schemeClr val="tx1"/>
                </a:solidFill>
              </a:rPr>
              <a:t> model outperforms all the previous experiments and thus proved to be the best model working in both the 2D and 3D dataset.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Still, there is room for performance </a:t>
            </a:r>
            <a:r>
              <a:rPr lang="en-US" sz="2000" b="1" dirty="0">
                <a:solidFill>
                  <a:schemeClr val="tx1"/>
                </a:solidFill>
              </a:rPr>
              <a:t>improvement</a:t>
            </a:r>
            <a:r>
              <a:rPr lang="en-US" sz="2000" dirty="0">
                <a:solidFill>
                  <a:schemeClr val="tx1"/>
                </a:solidFill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More annotated data for 3D will be needed for further performance improvement.</a:t>
            </a:r>
          </a:p>
        </p:txBody>
      </p:sp>
    </p:spTree>
    <p:extLst>
      <p:ext uri="{BB962C8B-B14F-4D97-AF65-F5344CB8AC3E}">
        <p14:creationId xmlns:p14="http://schemas.microsoft.com/office/powerpoint/2010/main" val="55123161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8">
            <a:extLst>
              <a:ext uri="{FF2B5EF4-FFF2-40B4-BE49-F238E27FC236}">
                <a16:creationId xmlns:a16="http://schemas.microsoft.com/office/drawing/2014/main" id="{4BB22E10-C71C-DFF6-C9CC-4D1497192947}"/>
              </a:ext>
            </a:extLst>
          </p:cNvPr>
          <p:cNvSpPr txBox="1">
            <a:spLocks/>
          </p:cNvSpPr>
          <p:nvPr/>
        </p:nvSpPr>
        <p:spPr>
          <a:xfrm>
            <a:off x="2186109" y="416411"/>
            <a:ext cx="4771781" cy="507556"/>
          </a:xfrm>
          <a:prstGeom prst="rect">
            <a:avLst/>
          </a:prstGeom>
        </p:spPr>
        <p:txBody>
          <a:bodyPr vert="horz" lIns="0" tIns="45720" rIns="0" bIns="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000" b="0" kern="1200">
                <a:solidFill>
                  <a:srgbClr val="003E74"/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 fontAlgn="auto">
              <a:spcAft>
                <a:spcPts val="0"/>
              </a:spcAft>
            </a:pPr>
            <a:r>
              <a:rPr lang="en-US" sz="2800" b="1" dirty="0">
                <a:solidFill>
                  <a:schemeClr val="accent1"/>
                </a:solidFill>
              </a:rPr>
              <a:t>Future Plans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76A04E-7A2F-44EE-6864-1901DF7A2F2B}"/>
              </a:ext>
            </a:extLst>
          </p:cNvPr>
          <p:cNvSpPr txBox="1"/>
          <p:nvPr/>
        </p:nvSpPr>
        <p:spPr>
          <a:xfrm>
            <a:off x="548640" y="1554480"/>
            <a:ext cx="82804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tx1"/>
                </a:solidFill>
              </a:rPr>
              <a:t>Annotate</a:t>
            </a:r>
            <a:r>
              <a:rPr lang="en-US" sz="2000" dirty="0">
                <a:solidFill>
                  <a:schemeClr val="tx1"/>
                </a:solidFill>
              </a:rPr>
              <a:t> more cases for 3D fetal data</a:t>
            </a:r>
          </a:p>
          <a:p>
            <a:endParaRPr lang="en-US" sz="2000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Apply the multi-resolution (</a:t>
            </a:r>
            <a:r>
              <a:rPr lang="en-US" sz="2000" b="1" dirty="0">
                <a:solidFill>
                  <a:schemeClr val="tx1"/>
                </a:solidFill>
              </a:rPr>
              <a:t>MACMR</a:t>
            </a:r>
            <a:r>
              <a:rPr lang="en-US" sz="2000" dirty="0">
                <a:solidFill>
                  <a:schemeClr val="tx1"/>
                </a:solidFill>
              </a:rPr>
              <a:t>) framework for 3D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Proceed with the 3D </a:t>
            </a:r>
            <a:r>
              <a:rPr lang="en-US" sz="2000" b="1" dirty="0">
                <a:solidFill>
                  <a:schemeClr val="tx1"/>
                </a:solidFill>
              </a:rPr>
              <a:t>segmentation</a:t>
            </a:r>
            <a:r>
              <a:rPr lang="en-US" sz="2000" dirty="0">
                <a:solidFill>
                  <a:schemeClr val="tx1"/>
                </a:solidFill>
              </a:rPr>
              <a:t> of heart chamber and myocardium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Measure various identifiers as heart shapes, ejection fraction, volume etc. to perform disease </a:t>
            </a:r>
            <a:r>
              <a:rPr lang="en-US" sz="2000" b="1" dirty="0">
                <a:solidFill>
                  <a:schemeClr val="tx1"/>
                </a:solidFill>
              </a:rPr>
              <a:t>detection</a:t>
            </a:r>
            <a:r>
              <a:rPr lang="en-US" sz="2000" dirty="0">
                <a:solidFill>
                  <a:schemeClr val="tx1"/>
                </a:solidFill>
              </a:rPr>
              <a:t> and </a:t>
            </a:r>
            <a:r>
              <a:rPr lang="en-US" sz="2000" b="1" dirty="0">
                <a:solidFill>
                  <a:schemeClr val="tx1"/>
                </a:solidFill>
              </a:rPr>
              <a:t>classification</a:t>
            </a:r>
            <a:r>
              <a:rPr lang="en-US" sz="2000" dirty="0">
                <a:solidFill>
                  <a:schemeClr val="tx1"/>
                </a:solidFill>
              </a:rPr>
              <a:t> for fetal heart abnormalities</a:t>
            </a:r>
          </a:p>
        </p:txBody>
      </p:sp>
    </p:spTree>
    <p:extLst>
      <p:ext uri="{BB962C8B-B14F-4D97-AF65-F5344CB8AC3E}">
        <p14:creationId xmlns:p14="http://schemas.microsoft.com/office/powerpoint/2010/main" val="219880798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F8A34AC5-0239-95B8-CCF5-54A443B467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4944" y="264696"/>
            <a:ext cx="4771781" cy="507556"/>
          </a:xfrm>
        </p:spPr>
        <p:txBody>
          <a:bodyPr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References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354D57-EDD5-C7EE-C54B-DEDF98F99086}"/>
              </a:ext>
            </a:extLst>
          </p:cNvPr>
          <p:cNvSpPr txBox="1"/>
          <p:nvPr/>
        </p:nvSpPr>
        <p:spPr>
          <a:xfrm>
            <a:off x="452486" y="962738"/>
            <a:ext cx="8239027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Wiputra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, H., Chan, W.X., Foo, Y.Y., Ho, S., Yap, C.H., 2020. Cardiac motion estimation from medical images: a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regularisation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 framework applied on pairwise image registration displacement fields. Scientific Reports 10.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Balakrishnan, Guha, et al. "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VoxelMorph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: a learning framework for deformable medical image registration." IEEE transactions on medical imaging 38.8 (2019): 1788-1800.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Hu,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Yipeng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, et al. "Label-driven weakly-supervised learning for multimodal deformable image registration." 2018 IEEE 15th International Symposium on Biomedical Imaging (ISBI 2018). IEEE, 2018.</a:t>
            </a:r>
          </a:p>
          <a:p>
            <a:pPr marL="228600" indent="-228600">
              <a:buAutoNum type="arabicPeriod"/>
            </a:pP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Oktay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, O., Ferrante, E. et al., 2017. Anatomically constrained neural networks (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acnns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): Application to cardiac image enhancement and segmentation. IEEE Transactions on Medical Imaging 37, 384–395</a:t>
            </a:r>
          </a:p>
          <a:p>
            <a:pPr marL="228600" indent="-228600">
              <a:buFontTx/>
              <a:buAutoNum type="arabicPeriod"/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Leclerc, S.,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Smistad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, E., et al., 2019. Deep learning for segmentation using an open large-scale dataset in 2d echocardiography. IEEE Transactions on Medical Imaging 38, 2198–2210. doi:10.1109/TMI.2019.2900516</a:t>
            </a:r>
          </a:p>
          <a:p>
            <a:pPr marL="228600" indent="-228600">
              <a:buFontTx/>
              <a:buAutoNum type="arabicPeriod"/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Chen, X., Diaz-Pinto, A., Ravikumar, N.,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Frangi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, A.F., 2021. Deep learning in medical image registration. Progress in Biomedical Engineering 3, 012003.</a:t>
            </a:r>
          </a:p>
          <a:p>
            <a:pPr marL="228600" indent="-228600">
              <a:buFontTx/>
              <a:buAutoNum type="arabicPeriod"/>
            </a:pPr>
            <a:r>
              <a:rPr lang="sv-SE" sz="1200" dirty="0"/>
              <a:t>Li, Y., Sun, J., Tang, C.K., Shum, H., 2004. Lazy snapping. ACM SIGGRAPH 2004 Papers .</a:t>
            </a:r>
          </a:p>
          <a:p>
            <a:pPr marL="228600" indent="-228600">
              <a:buFontTx/>
              <a:buAutoNum type="arabicPeriod"/>
            </a:pPr>
            <a:r>
              <a:rPr lang="en-US" sz="1200" dirty="0" err="1"/>
              <a:t>Ronneberger</a:t>
            </a:r>
            <a:r>
              <a:rPr lang="en-US" sz="1200" dirty="0"/>
              <a:t>, O., Fischer, P., </a:t>
            </a:r>
            <a:r>
              <a:rPr lang="en-US" sz="1200" dirty="0" err="1"/>
              <a:t>Brox</a:t>
            </a:r>
            <a:r>
              <a:rPr lang="en-US" sz="1200" dirty="0"/>
              <a:t>, T., 2015. U-net: Convolutional networks for biomedical image segmentation. </a:t>
            </a:r>
            <a:r>
              <a:rPr lang="en-US" sz="1200" dirty="0" err="1"/>
              <a:t>ArXivabs</a:t>
            </a:r>
            <a:r>
              <a:rPr lang="en-US" sz="1200" dirty="0"/>
              <a:t>/1505.04597</a:t>
            </a:r>
          </a:p>
          <a:p>
            <a:pPr marL="228600" indent="-228600">
              <a:buFontTx/>
              <a:buAutoNum type="arabicPeriod"/>
            </a:pPr>
            <a:r>
              <a:rPr lang="en-US" sz="1200" dirty="0"/>
              <a:t>Yan, P., Xu, S., </a:t>
            </a:r>
            <a:r>
              <a:rPr lang="en-US" sz="1200" dirty="0" err="1"/>
              <a:t>Rastinehad</a:t>
            </a:r>
            <a:r>
              <a:rPr lang="en-US" sz="1200" dirty="0"/>
              <a:t>, A.R., Wood, B.J., 2018. Adversarial image registration with application for </a:t>
            </a:r>
            <a:r>
              <a:rPr lang="en-US" sz="1200" dirty="0" err="1"/>
              <a:t>mr</a:t>
            </a:r>
            <a:r>
              <a:rPr lang="en-US" sz="1200" dirty="0"/>
              <a:t> and </a:t>
            </a:r>
            <a:r>
              <a:rPr lang="en-US" sz="1200" dirty="0" err="1"/>
              <a:t>trus</a:t>
            </a:r>
            <a:r>
              <a:rPr lang="en-US" sz="1200" dirty="0"/>
              <a:t> image fusion, in: MLMI@MICCAI.</a:t>
            </a:r>
          </a:p>
          <a:p>
            <a:pPr marL="228600" indent="-228600">
              <a:buFontTx/>
              <a:buAutoNum type="arabicPeriod"/>
            </a:pPr>
            <a:r>
              <a:rPr lang="en-US" sz="1200" dirty="0"/>
              <a:t>Green, L., Chan, W.X., Ren, M., </a:t>
            </a:r>
            <a:r>
              <a:rPr lang="en-US" sz="1200" dirty="0" err="1"/>
              <a:t>Mattar</a:t>
            </a:r>
            <a:r>
              <a:rPr lang="en-US" sz="1200" dirty="0"/>
              <a:t>, C.N.Z., Lee, L.C., Yap, C.H., 2023. The dependency of fetal left ventricular biomechanics function on myocardium helix angle configuration. Biomechanics and modeling in mechanobiology 22, 629—643.</a:t>
            </a:r>
          </a:p>
          <a:p>
            <a:pPr marL="228600" indent="-228600">
              <a:buFontTx/>
              <a:buAutoNum type="arabicPeriod"/>
            </a:pPr>
            <a:r>
              <a:rPr lang="en-US" sz="1200" dirty="0"/>
              <a:t>Izzo, R., Steinman, D.A., Manini, S., </a:t>
            </a:r>
            <a:r>
              <a:rPr lang="en-US" sz="1200" dirty="0" err="1"/>
              <a:t>Faggiano</a:t>
            </a:r>
            <a:r>
              <a:rPr lang="en-US" sz="1200" dirty="0"/>
              <a:t>, E., </a:t>
            </a:r>
            <a:r>
              <a:rPr lang="en-US" sz="1200" dirty="0" err="1"/>
              <a:t>Antiga</a:t>
            </a:r>
            <a:r>
              <a:rPr lang="en-US" sz="1200" dirty="0"/>
              <a:t>, L., 2018. The vascular modeling toolkit: A python library for the analysis of tubular structures in medical images. J. Open Source </a:t>
            </a:r>
            <a:r>
              <a:rPr lang="en-US" sz="1200" dirty="0" err="1"/>
              <a:t>Softw</a:t>
            </a:r>
            <a:r>
              <a:rPr lang="en-US" sz="1200" dirty="0"/>
              <a:t>. 3,745.</a:t>
            </a:r>
          </a:p>
          <a:p>
            <a:pPr marL="228600" indent="-228600">
              <a:buFontTx/>
              <a:buAutoNum type="arabicPeriod"/>
            </a:pPr>
            <a:r>
              <a:rPr lang="en-US" sz="1200" dirty="0" err="1"/>
              <a:t>Lowekamp</a:t>
            </a:r>
            <a:r>
              <a:rPr lang="en-US" sz="1200" dirty="0"/>
              <a:t>, B., </a:t>
            </a:r>
            <a:r>
              <a:rPr lang="en-US" sz="1200" dirty="0" err="1"/>
              <a:t>gabehart</a:t>
            </a:r>
            <a:r>
              <a:rPr lang="en-US" sz="1200" dirty="0"/>
              <a:t>, </a:t>
            </a:r>
            <a:r>
              <a:rPr lang="en-US" sz="1200" dirty="0" err="1"/>
              <a:t>Blezek</a:t>
            </a:r>
            <a:r>
              <a:rPr lang="en-US" sz="1200" dirty="0"/>
              <a:t>, D., </a:t>
            </a:r>
            <a:r>
              <a:rPr lang="en-US" sz="1200" dirty="0" err="1"/>
              <a:t>Marstal</a:t>
            </a:r>
            <a:r>
              <a:rPr lang="en-US" sz="1200" dirty="0"/>
              <a:t>, K., Ibanez, L., Chen, D., McCormick, M., Mueller, D., Johnson, H., Cole, D., Yaniv, Z., </a:t>
            </a:r>
            <a:r>
              <a:rPr lang="en-US" sz="1200" dirty="0" err="1"/>
              <a:t>Posthuma</a:t>
            </a:r>
            <a:r>
              <a:rPr lang="en-US" sz="1200" dirty="0"/>
              <a:t>, J., </a:t>
            </a:r>
            <a:r>
              <a:rPr lang="en-US" sz="1200" dirty="0" err="1"/>
              <a:t>Beare</a:t>
            </a:r>
            <a:r>
              <a:rPr lang="en-US" sz="1200" dirty="0"/>
              <a:t>, R., </a:t>
            </a:r>
            <a:r>
              <a:rPr lang="en-US" sz="1200" dirty="0" err="1"/>
              <a:t>Gelas</a:t>
            </a:r>
            <a:r>
              <a:rPr lang="en-US" sz="1200" dirty="0"/>
              <a:t>, A., </a:t>
            </a:r>
            <a:r>
              <a:rPr lang="en-US" sz="1200" dirty="0" err="1"/>
              <a:t>aghayoor</a:t>
            </a:r>
            <a:r>
              <a:rPr lang="en-US" sz="1200" dirty="0"/>
              <a:t>, ltong1130ztr, </a:t>
            </a:r>
            <a:r>
              <a:rPr lang="en-US" sz="1200" dirty="0" err="1"/>
              <a:t>fsantini</a:t>
            </a:r>
            <a:r>
              <a:rPr lang="en-US" sz="1200" dirty="0"/>
              <a:t>, </a:t>
            </a:r>
            <a:r>
              <a:rPr lang="en-US" sz="1200" dirty="0" err="1"/>
              <a:t>adizhol</a:t>
            </a:r>
            <a:r>
              <a:rPr lang="en-US" sz="1200" dirty="0"/>
              <a:t>, </a:t>
            </a:r>
            <a:r>
              <a:rPr lang="en-US" sz="1200" dirty="0" err="1"/>
              <a:t>Subburam</a:t>
            </a:r>
            <a:r>
              <a:rPr lang="en-US" sz="1200" dirty="0"/>
              <a:t>, K., </a:t>
            </a:r>
            <a:r>
              <a:rPr lang="en-US" sz="1200" dirty="0" err="1"/>
              <a:t>Fillion</a:t>
            </a:r>
            <a:r>
              <a:rPr lang="en-US" sz="1200" dirty="0"/>
              <a:t>-Robin, J.C., Anthony, </a:t>
            </a:r>
            <a:r>
              <a:rPr lang="en-US" sz="1200" dirty="0" err="1"/>
              <a:t>Doria</a:t>
            </a:r>
            <a:r>
              <a:rPr lang="en-US" sz="1200" dirty="0"/>
              <a:t>, D., King, B., 2016. </a:t>
            </a:r>
            <a:r>
              <a:rPr lang="en-US" sz="1200" dirty="0" err="1"/>
              <a:t>kaspermarstal</a:t>
            </a:r>
            <a:r>
              <a:rPr lang="en-US" sz="1200" dirty="0"/>
              <a:t>/</a:t>
            </a:r>
            <a:r>
              <a:rPr lang="en-US" sz="1200" dirty="0" err="1"/>
              <a:t>simpleelastix</a:t>
            </a:r>
            <a:r>
              <a:rPr lang="en-US" sz="1200" dirty="0"/>
              <a:t>: v0.10.0. </a:t>
            </a:r>
          </a:p>
        </p:txBody>
      </p:sp>
    </p:spTree>
    <p:extLst>
      <p:ext uri="{BB962C8B-B14F-4D97-AF65-F5344CB8AC3E}">
        <p14:creationId xmlns:p14="http://schemas.microsoft.com/office/powerpoint/2010/main" val="313958519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F8A34AC5-0239-95B8-CCF5-54A443B467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4944" y="264696"/>
            <a:ext cx="4771781" cy="507556"/>
          </a:xfrm>
        </p:spPr>
        <p:txBody>
          <a:bodyPr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References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354D57-EDD5-C7EE-C54B-DEDF98F99086}"/>
              </a:ext>
            </a:extLst>
          </p:cNvPr>
          <p:cNvSpPr txBox="1"/>
          <p:nvPr/>
        </p:nvSpPr>
        <p:spPr>
          <a:xfrm>
            <a:off x="452486" y="1038152"/>
            <a:ext cx="823902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13. Nurmaini, Siti et al. “Deep Learning-Based Computer-Aided Fetal Echocardiography: Application to Heart Standard View Segmentation for Congenital Heart Defects Detection.” Sensors (Basel, Switzerland) vol. 21,23 8007. 30 Nov. 2021, doi:10.3390/s21238007</a:t>
            </a:r>
          </a:p>
          <a:p>
            <a:r>
              <a:rPr lang="en-US" sz="1200" dirty="0"/>
              <a:t>14. </a:t>
            </a:r>
            <a:r>
              <a:rPr lang="en-US" sz="1200" dirty="0">
                <a:hlinkClick r:id="rId2"/>
              </a:rPr>
              <a:t>https://www.creatis.insa-lyon.fr/Challenge/CETUS/</a:t>
            </a:r>
            <a:endParaRPr lang="en-US" sz="1200" dirty="0"/>
          </a:p>
          <a:p>
            <a:r>
              <a:rPr lang="en-US" sz="1200" dirty="0"/>
              <a:t>15. E. </a:t>
            </a:r>
            <a:r>
              <a:rPr lang="en-US" sz="1200" dirty="0" err="1"/>
              <a:t>Smistad</a:t>
            </a:r>
            <a:r>
              <a:rPr lang="en-US" sz="1200" dirty="0"/>
              <a:t> and F. </a:t>
            </a:r>
            <a:r>
              <a:rPr lang="en-US" sz="1200" dirty="0" err="1"/>
              <a:t>Lindseth</a:t>
            </a:r>
            <a:r>
              <a:rPr lang="en-US" sz="1200" dirty="0"/>
              <a:t>, “Real-time tracking of the left ventricle in 3D ultrasound using Kalman filter and mean value coordinates,” in Proc. MICCAI Challenge </a:t>
            </a:r>
            <a:r>
              <a:rPr lang="en-US" sz="1200" dirty="0" err="1"/>
              <a:t>Echocardiogr</a:t>
            </a:r>
            <a:r>
              <a:rPr lang="en-US" sz="1200" dirty="0"/>
              <a:t>. Three-Dimensional Ultrasound Segmentation (CETUS), Boston, MA, USA, 2014, pp. 65–72.</a:t>
            </a:r>
          </a:p>
          <a:p>
            <a:r>
              <a:rPr lang="en-US" sz="1200" dirty="0"/>
              <a:t>16. O. </a:t>
            </a:r>
            <a:r>
              <a:rPr lang="en-US" sz="1200" dirty="0" err="1"/>
              <a:t>Oktay</a:t>
            </a:r>
            <a:r>
              <a:rPr lang="en-US" sz="1200" dirty="0"/>
              <a:t>, W. Shi, K. </a:t>
            </a:r>
            <a:r>
              <a:rPr lang="en-US" sz="1200" dirty="0" err="1"/>
              <a:t>Keraudren</a:t>
            </a:r>
            <a:r>
              <a:rPr lang="en-US" sz="1200" dirty="0"/>
              <a:t>, J. Caballero, and D. </a:t>
            </a:r>
            <a:r>
              <a:rPr lang="en-US" sz="1200" dirty="0" err="1"/>
              <a:t>Rueckert</a:t>
            </a:r>
            <a:r>
              <a:rPr lang="en-US" sz="1200" dirty="0"/>
              <a:t>, “Learning shape representations for multi-atlas endocardium segmentation in 3D echo images,” in Proc. MICCAI Challenge </a:t>
            </a:r>
            <a:r>
              <a:rPr lang="en-US" sz="1200" dirty="0" err="1"/>
              <a:t>Echocardiogr</a:t>
            </a:r>
            <a:r>
              <a:rPr lang="en-US" sz="1200" dirty="0"/>
              <a:t>. Three-Dimensional Ultrasound Segmentation (CETUS), Boston, MA, USA, 2014, pp. 57–64.</a:t>
            </a:r>
          </a:p>
          <a:p>
            <a:r>
              <a:rPr lang="en-US" sz="1200" dirty="0"/>
              <a:t>17. </a:t>
            </a:r>
            <a:r>
              <a:rPr lang="en-US" sz="1200" dirty="0" err="1"/>
              <a:t>Christoforos</a:t>
            </a:r>
            <a:r>
              <a:rPr lang="en-US" sz="1200" dirty="0"/>
              <a:t> </a:t>
            </a:r>
            <a:r>
              <a:rPr lang="en-US" sz="1200" dirty="0" err="1"/>
              <a:t>Sfakianakis</a:t>
            </a:r>
            <a:r>
              <a:rPr lang="en-US" sz="1200" dirty="0"/>
              <a:t>, Georgios </a:t>
            </a:r>
            <a:r>
              <a:rPr lang="en-US" sz="1200" dirty="0" err="1"/>
              <a:t>Simantiris</a:t>
            </a:r>
            <a:r>
              <a:rPr lang="en-US" sz="1200" dirty="0"/>
              <a:t>, Georgios </a:t>
            </a:r>
            <a:r>
              <a:rPr lang="en-US" sz="1200" dirty="0" err="1"/>
              <a:t>Tziritas</a:t>
            </a:r>
            <a:r>
              <a:rPr lang="en-US" sz="1200" dirty="0"/>
              <a:t>: GUDU: Geometrically-constrained Ultrasound Data augmentation in U-Net for echocardiography semantic segmentation. Biomed. Signal Process. Control. 82: 104557 (2023)</a:t>
            </a:r>
          </a:p>
          <a:p>
            <a:r>
              <a:rPr lang="en-US" sz="1200" dirty="0"/>
              <a:t>18. Wei, </a:t>
            </a:r>
            <a:r>
              <a:rPr lang="en-US" sz="1200" dirty="0" err="1"/>
              <a:t>Hongrong</a:t>
            </a:r>
            <a:r>
              <a:rPr lang="en-US" sz="1200" dirty="0"/>
              <a:t> et al. “Temporal-Consistent Segmentation of Echocardiography with Co-learning from Appearance and Shape.” International Conference on Medical Image Computing and Computer-Assisted Intervention (2020).</a:t>
            </a:r>
          </a:p>
          <a:p>
            <a:r>
              <a:rPr lang="en-US" sz="1200" dirty="0"/>
              <a:t>19. Hang Jung Ling, Damien Garcia, Olivier Bernard. Reaching intra-observer variability in 2-D echocardiographic image segmentation with a simple U-Net architecture. IEEE International Ultrasonics Symposium (IUS), Oct 2022, Venice, Italy. ⟨hal-03979523⟩</a:t>
            </a:r>
          </a:p>
          <a:p>
            <a:r>
              <a:rPr lang="en-US" sz="1200" dirty="0"/>
              <a:t>20. J. Zhang et al., "Dual-Branch </a:t>
            </a:r>
            <a:r>
              <a:rPr lang="en-US" sz="1200" dirty="0" err="1"/>
              <a:t>TransV</a:t>
            </a:r>
            <a:r>
              <a:rPr lang="en-US" sz="1200" dirty="0"/>
              <a:t>-Net for 3D Echocardiography Segmentation," in IEEE Transactions on Industrial Informatics, </a:t>
            </a:r>
            <a:r>
              <a:rPr lang="en-US" sz="1200" dirty="0" err="1"/>
              <a:t>doi</a:t>
            </a:r>
            <a:r>
              <a:rPr lang="en-US" sz="1200" dirty="0"/>
              <a:t>: 10.1109/TII.2023.3249904.</a:t>
            </a:r>
          </a:p>
        </p:txBody>
      </p:sp>
    </p:spTree>
    <p:extLst>
      <p:ext uri="{BB962C8B-B14F-4D97-AF65-F5344CB8AC3E}">
        <p14:creationId xmlns:p14="http://schemas.microsoft.com/office/powerpoint/2010/main" val="334649723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E358C60-5C85-8E05-98B5-7B834CAF3C4F}"/>
              </a:ext>
            </a:extLst>
          </p:cNvPr>
          <p:cNvSpPr txBox="1"/>
          <p:nvPr/>
        </p:nvSpPr>
        <p:spPr>
          <a:xfrm>
            <a:off x="2031476" y="2640299"/>
            <a:ext cx="50810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rgbClr val="0B4776"/>
                </a:solidFill>
              </a:rPr>
              <a:t>Thank you</a:t>
            </a:r>
          </a:p>
          <a:p>
            <a:pPr algn="ctr"/>
            <a:r>
              <a:rPr lang="en-US" dirty="0">
                <a:solidFill>
                  <a:srgbClr val="0B4776"/>
                </a:solidFill>
              </a:rPr>
              <a:t>  Do you have any questions?</a:t>
            </a:r>
          </a:p>
        </p:txBody>
      </p:sp>
    </p:spTree>
    <p:extLst>
      <p:ext uri="{BB962C8B-B14F-4D97-AF65-F5344CB8AC3E}">
        <p14:creationId xmlns:p14="http://schemas.microsoft.com/office/powerpoint/2010/main" val="2036570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8">
            <a:extLst>
              <a:ext uri="{FF2B5EF4-FFF2-40B4-BE49-F238E27FC236}">
                <a16:creationId xmlns:a16="http://schemas.microsoft.com/office/drawing/2014/main" id="{4BB22E10-C71C-DFF6-C9CC-4D1497192947}"/>
              </a:ext>
            </a:extLst>
          </p:cNvPr>
          <p:cNvSpPr txBox="1">
            <a:spLocks/>
          </p:cNvSpPr>
          <p:nvPr/>
        </p:nvSpPr>
        <p:spPr>
          <a:xfrm>
            <a:off x="1291174" y="385931"/>
            <a:ext cx="6815651" cy="507556"/>
          </a:xfrm>
          <a:prstGeom prst="rect">
            <a:avLst/>
          </a:prstGeom>
        </p:spPr>
        <p:txBody>
          <a:bodyPr vert="horz" lIns="0" tIns="45720" rIns="0" bIns="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000" b="0" kern="1200">
                <a:solidFill>
                  <a:srgbClr val="003E74"/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 fontAlgn="auto">
              <a:spcAft>
                <a:spcPts val="0"/>
              </a:spcAft>
            </a:pPr>
            <a:r>
              <a:rPr lang="en-US" sz="2800" b="1" dirty="0">
                <a:solidFill>
                  <a:schemeClr val="accent1"/>
                </a:solidFill>
              </a:rPr>
              <a:t>State Of the Art (Dataset) </a:t>
            </a:r>
            <a:endParaRPr lang="en-US" sz="2400" b="1" dirty="0">
              <a:solidFill>
                <a:schemeClr val="accent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16721C7-5405-4949-780A-5A031A091F51}"/>
              </a:ext>
            </a:extLst>
          </p:cNvPr>
          <p:cNvSpPr txBox="1"/>
          <p:nvPr/>
        </p:nvSpPr>
        <p:spPr>
          <a:xfrm>
            <a:off x="424206" y="1235160"/>
            <a:ext cx="8295588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chemeClr val="tx1"/>
                </a:solidFill>
              </a:rPr>
              <a:t>Public Dataset for 3D echocardiography is very </a:t>
            </a:r>
            <a:r>
              <a:rPr lang="en-US" sz="1900" b="1" dirty="0">
                <a:solidFill>
                  <a:schemeClr val="tx1"/>
                </a:solidFill>
              </a:rPr>
              <a:t>rare</a:t>
            </a:r>
            <a:r>
              <a:rPr lang="en-US" sz="1900" dirty="0">
                <a:solidFill>
                  <a:schemeClr val="tx1"/>
                </a:solidFill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900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chemeClr val="tx1"/>
                </a:solidFill>
              </a:rPr>
              <a:t>2 very well known public datasets are: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900" dirty="0">
              <a:solidFill>
                <a:schemeClr val="tx1"/>
              </a:solidFill>
            </a:endParaRP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1900" b="1" dirty="0">
                <a:solidFill>
                  <a:schemeClr val="tx1"/>
                </a:solidFill>
              </a:rPr>
              <a:t>CAMUS</a:t>
            </a:r>
            <a:r>
              <a:rPr lang="en-US" sz="1900" dirty="0">
                <a:solidFill>
                  <a:schemeClr val="tx1"/>
                </a:solidFill>
              </a:rPr>
              <a:t> [5] :</a:t>
            </a:r>
          </a:p>
          <a:p>
            <a:pPr marL="1257300" lvl="2" indent="-342900">
              <a:buFont typeface="Wingdings" panose="05000000000000000000" pitchFamily="2" charset="2"/>
              <a:buChar char="Ø"/>
            </a:pPr>
            <a:r>
              <a:rPr lang="en-US" sz="1900" dirty="0">
                <a:solidFill>
                  <a:schemeClr val="tx1"/>
                </a:solidFill>
              </a:rPr>
              <a:t>the largest publicly-available and fully-annotated</a:t>
            </a:r>
          </a:p>
          <a:p>
            <a:pPr marL="1257300" lvl="2" indent="-342900">
              <a:buFont typeface="Wingdings" panose="05000000000000000000" pitchFamily="2" charset="2"/>
              <a:buChar char="Ø"/>
            </a:pPr>
            <a:r>
              <a:rPr lang="en-US" sz="1900" dirty="0">
                <a:solidFill>
                  <a:schemeClr val="tx1"/>
                </a:solidFill>
              </a:rPr>
              <a:t>Limitations: data is </a:t>
            </a:r>
            <a:r>
              <a:rPr lang="en-US" sz="1900" b="1" dirty="0">
                <a:solidFill>
                  <a:schemeClr val="tx1"/>
                </a:solidFill>
              </a:rPr>
              <a:t>2D </a:t>
            </a:r>
            <a:r>
              <a:rPr lang="en-US" sz="1900" dirty="0">
                <a:solidFill>
                  <a:schemeClr val="tx1"/>
                </a:solidFill>
              </a:rPr>
              <a:t>and from </a:t>
            </a:r>
            <a:r>
              <a:rPr lang="en-US" sz="1900" b="1" dirty="0">
                <a:solidFill>
                  <a:schemeClr val="tx1"/>
                </a:solidFill>
              </a:rPr>
              <a:t>adult hearts</a:t>
            </a:r>
          </a:p>
          <a:p>
            <a:pPr lvl="2"/>
            <a:endParaRPr lang="en-US" sz="1900" b="1" dirty="0">
              <a:solidFill>
                <a:schemeClr val="tx1"/>
              </a:solidFill>
            </a:endParaRP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1900" b="1" dirty="0">
                <a:solidFill>
                  <a:schemeClr val="tx1"/>
                </a:solidFill>
              </a:rPr>
              <a:t>CETUS </a:t>
            </a:r>
            <a:r>
              <a:rPr lang="en-US" sz="1900" dirty="0">
                <a:solidFill>
                  <a:schemeClr val="tx1"/>
                </a:solidFill>
              </a:rPr>
              <a:t>[14] : 45 </a:t>
            </a:r>
            <a:r>
              <a:rPr lang="en-US" sz="1900" b="1" dirty="0">
                <a:solidFill>
                  <a:schemeClr val="tx1"/>
                </a:solidFill>
              </a:rPr>
              <a:t>3D</a:t>
            </a:r>
            <a:r>
              <a:rPr lang="en-US" sz="1900" dirty="0">
                <a:solidFill>
                  <a:schemeClr val="tx1"/>
                </a:solidFill>
              </a:rPr>
              <a:t> echocardiographic sequences</a:t>
            </a:r>
          </a:p>
          <a:p>
            <a:pPr marL="1257300" lvl="2" indent="-342900">
              <a:buFont typeface="Wingdings" panose="05000000000000000000" pitchFamily="2" charset="2"/>
              <a:buChar char="Ø"/>
            </a:pPr>
            <a:r>
              <a:rPr lang="en-US" sz="1900" dirty="0">
                <a:solidFill>
                  <a:schemeClr val="tx1"/>
                </a:solidFill>
              </a:rPr>
              <a:t>Adult hearts</a:t>
            </a:r>
          </a:p>
          <a:p>
            <a:pPr marL="1257300" lvl="2" indent="-342900">
              <a:buFont typeface="Wingdings" panose="05000000000000000000" pitchFamily="2" charset="2"/>
              <a:buChar char="Ø"/>
            </a:pPr>
            <a:endParaRPr lang="en-US" sz="1900" dirty="0">
              <a:solidFill>
                <a:schemeClr val="tx1"/>
              </a:solidFill>
            </a:endParaRP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1900" dirty="0">
                <a:solidFill>
                  <a:schemeClr val="tx1"/>
                </a:solidFill>
              </a:rPr>
              <a:t>Nurmaini et. Al. [13] worked on a private dataset of 1149 </a:t>
            </a:r>
            <a:r>
              <a:rPr lang="en-US" sz="1900" b="1" dirty="0">
                <a:solidFill>
                  <a:schemeClr val="tx1"/>
                </a:solidFill>
              </a:rPr>
              <a:t>2D </a:t>
            </a:r>
            <a:r>
              <a:rPr lang="en-US" sz="1900" dirty="0">
                <a:solidFill>
                  <a:schemeClr val="tx1"/>
                </a:solidFill>
              </a:rPr>
              <a:t>images for </a:t>
            </a:r>
            <a:r>
              <a:rPr lang="en-US" sz="1900" b="1" dirty="0">
                <a:solidFill>
                  <a:schemeClr val="tx1"/>
                </a:solidFill>
              </a:rPr>
              <a:t>fetal</a:t>
            </a:r>
            <a:r>
              <a:rPr lang="en-US" sz="1900" dirty="0">
                <a:solidFill>
                  <a:schemeClr val="tx1"/>
                </a:solidFill>
              </a:rPr>
              <a:t> hearts.</a:t>
            </a:r>
          </a:p>
          <a:p>
            <a:pPr lvl="1"/>
            <a:endParaRPr lang="en-US" sz="19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02265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8">
            <a:extLst>
              <a:ext uri="{FF2B5EF4-FFF2-40B4-BE49-F238E27FC236}">
                <a16:creationId xmlns:a16="http://schemas.microsoft.com/office/drawing/2014/main" id="{4BB22E10-C71C-DFF6-C9CC-4D1497192947}"/>
              </a:ext>
            </a:extLst>
          </p:cNvPr>
          <p:cNvSpPr txBox="1">
            <a:spLocks/>
          </p:cNvSpPr>
          <p:nvPr/>
        </p:nvSpPr>
        <p:spPr>
          <a:xfrm>
            <a:off x="1291174" y="385931"/>
            <a:ext cx="6815651" cy="507556"/>
          </a:xfrm>
          <a:prstGeom prst="rect">
            <a:avLst/>
          </a:prstGeom>
        </p:spPr>
        <p:txBody>
          <a:bodyPr vert="horz" lIns="0" tIns="45720" rIns="0" bIns="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000" b="0" kern="1200">
                <a:solidFill>
                  <a:srgbClr val="003E74"/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 fontAlgn="auto">
              <a:spcAft>
                <a:spcPts val="0"/>
              </a:spcAft>
            </a:pPr>
            <a:r>
              <a:rPr lang="en-US" sz="2800" b="1" dirty="0">
                <a:solidFill>
                  <a:schemeClr val="accent1"/>
                </a:solidFill>
              </a:rPr>
              <a:t>State Of the Art (Methods)</a:t>
            </a:r>
            <a:endParaRPr lang="en-US" sz="2400" b="1" dirty="0">
              <a:solidFill>
                <a:schemeClr val="accent1"/>
              </a:solidFill>
            </a:endParaRP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C00F122-0F62-36A9-16F1-DED8740671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3559388"/>
              </p:ext>
            </p:extLst>
          </p:nvPr>
        </p:nvGraphicFramePr>
        <p:xfrm>
          <a:off x="405089" y="1564502"/>
          <a:ext cx="8587818" cy="41397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0850">
                  <a:extLst>
                    <a:ext uri="{9D8B030D-6E8A-4147-A177-3AD203B41FA5}">
                      <a16:colId xmlns:a16="http://schemas.microsoft.com/office/drawing/2014/main" val="1612668173"/>
                    </a:ext>
                  </a:extLst>
                </a:gridCol>
                <a:gridCol w="4351165">
                  <a:extLst>
                    <a:ext uri="{9D8B030D-6E8A-4147-A177-3AD203B41FA5}">
                      <a16:colId xmlns:a16="http://schemas.microsoft.com/office/drawing/2014/main" val="2709700553"/>
                    </a:ext>
                  </a:extLst>
                </a:gridCol>
                <a:gridCol w="2695803">
                  <a:extLst>
                    <a:ext uri="{9D8B030D-6E8A-4147-A177-3AD203B41FA5}">
                      <a16:colId xmlns:a16="http://schemas.microsoft.com/office/drawing/2014/main" val="2063158008"/>
                    </a:ext>
                  </a:extLst>
                </a:gridCol>
              </a:tblGrid>
              <a:tr h="237835"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Result ( Mean Dice Score)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0162648"/>
                  </a:ext>
                </a:extLst>
              </a:tr>
              <a:tr h="822794">
                <a:tc>
                  <a:txBody>
                    <a:bodyPr/>
                    <a:lstStyle/>
                    <a:p>
                      <a:pPr algn="l"/>
                      <a:r>
                        <a:rPr lang="en-US" sz="1600" b="0" i="1" u="none" strike="noStrike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Smistad</a:t>
                      </a:r>
                      <a:r>
                        <a:rPr lang="en-US" sz="1600" b="0" i="1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et al. [15]</a:t>
                      </a:r>
                    </a:p>
                    <a:p>
                      <a:pPr algn="l"/>
                      <a:r>
                        <a:rPr lang="en-US" sz="1600" b="0" i="1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2017</a:t>
                      </a:r>
                      <a:endParaRPr lang="en-US" sz="16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l">
                        <a:buFontTx/>
                        <a:buChar char="-"/>
                      </a:pPr>
                      <a:r>
                        <a:rPr lang="en-US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used </a:t>
                      </a:r>
                      <a:r>
                        <a:rPr lang="en-US" sz="1600" b="1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U-Net CNN </a:t>
                      </a:r>
                      <a:r>
                        <a:rPr lang="en-US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to segment the left ventricle in 2D ultrasound images.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1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0.87</a:t>
                      </a:r>
                      <a:r>
                        <a:rPr lang="en-US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on LV </a:t>
                      </a:r>
                    </a:p>
                    <a:p>
                      <a:pPr algn="l"/>
                      <a:r>
                        <a:rPr lang="en-US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(manual annotated test set)</a:t>
                      </a:r>
                      <a:endParaRPr lang="en-US" sz="16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6582469"/>
                  </a:ext>
                </a:extLst>
              </a:tr>
              <a:tr h="1427012">
                <a:tc>
                  <a:txBody>
                    <a:bodyPr/>
                    <a:lstStyle/>
                    <a:p>
                      <a:pPr algn="l"/>
                      <a:r>
                        <a:rPr lang="en-US" sz="1600" b="0" i="1" u="none" strike="noStrike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Oktay</a:t>
                      </a:r>
                      <a:r>
                        <a:rPr lang="en-US" sz="1600" b="0" i="1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et al. [16]</a:t>
                      </a:r>
                    </a:p>
                    <a:p>
                      <a:pPr algn="l"/>
                      <a:r>
                        <a:rPr lang="en-US" sz="1600" b="0" i="1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2019</a:t>
                      </a:r>
                      <a:endParaRPr lang="en-US" sz="16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en-US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used </a:t>
                      </a:r>
                      <a:r>
                        <a:rPr lang="en-US" sz="1600" b="1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anatomically constrained </a:t>
                      </a:r>
                      <a:r>
                        <a:rPr lang="en-US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neural network (</a:t>
                      </a:r>
                      <a:r>
                        <a:rPr lang="en-US" sz="1600" b="1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ACNN</a:t>
                      </a:r>
                      <a:r>
                        <a:rPr lang="en-US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 segment the 3D LV structure .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endParaRPr lang="en-US" sz="1600" b="0" i="0" u="none" strike="noStrike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marR="0" lvl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sz="1600" dirty="0"/>
                        <a:t>Uses </a:t>
                      </a:r>
                      <a:r>
                        <a:rPr lang="en-US" sz="1600" b="1" dirty="0"/>
                        <a:t>segmentation aware maps </a:t>
                      </a:r>
                      <a:r>
                        <a:rPr lang="en-US" sz="1600" dirty="0"/>
                        <a:t>to add anatomically constraints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1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r>
                        <a:rPr lang="en-US" sz="1600" b="1" i="1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r>
                        <a:rPr lang="en-US" sz="1600" b="1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912</a:t>
                      </a:r>
                      <a:r>
                        <a:rPr lang="en-US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(ED) and </a:t>
                      </a:r>
                      <a:r>
                        <a:rPr lang="en-US" sz="1600" b="1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r>
                        <a:rPr lang="en-US" sz="1600" b="1" i="1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r>
                        <a:rPr lang="en-US" sz="1600" b="1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873</a:t>
                      </a:r>
                      <a:r>
                        <a:rPr lang="en-US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(ES) on </a:t>
                      </a:r>
                      <a:r>
                        <a:rPr lang="en-US" sz="1600" b="1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CETUS</a:t>
                      </a:r>
                      <a:r>
                        <a:rPr lang="en-US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dataset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8621398"/>
                  </a:ext>
                </a:extLst>
              </a:tr>
              <a:tr h="1427012">
                <a:tc>
                  <a:txBody>
                    <a:bodyPr/>
                    <a:lstStyle/>
                    <a:p>
                      <a:pPr algn="l"/>
                      <a:r>
                        <a:rPr lang="en-US" sz="1800" b="0" i="1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Wei et al.</a:t>
                      </a:r>
                    </a:p>
                    <a:p>
                      <a:pPr algn="l"/>
                      <a:r>
                        <a:rPr lang="en-US" sz="1800" b="0" i="1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[18]</a:t>
                      </a:r>
                    </a:p>
                    <a:p>
                      <a:pPr algn="l"/>
                      <a:r>
                        <a:rPr lang="en-US" sz="1800" b="0" i="1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2020</a:t>
                      </a:r>
                      <a:endParaRPr lang="en-US" sz="16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l">
                        <a:buFontTx/>
                        <a:buChar char="-"/>
                      </a:pPr>
                      <a:r>
                        <a:rPr lang="en-US" sz="1600" dirty="0"/>
                        <a:t>proposed </a:t>
                      </a:r>
                      <a:r>
                        <a:rPr lang="en-US" sz="1600" b="1" dirty="0"/>
                        <a:t>appearance and shape level co-learning</a:t>
                      </a:r>
                    </a:p>
                    <a:p>
                      <a:pPr marL="0" indent="0" algn="l">
                        <a:buFontTx/>
                        <a:buNone/>
                      </a:pPr>
                      <a:endParaRPr lang="en-US" sz="1600" b="1" dirty="0"/>
                    </a:p>
                    <a:p>
                      <a:pPr marL="285750" indent="-285750" algn="l">
                        <a:buFontTx/>
                        <a:buChar char="-"/>
                      </a:pPr>
                      <a:r>
                        <a:rPr lang="en-US" sz="1600" dirty="0"/>
                        <a:t>mutual benefits of the </a:t>
                      </a:r>
                      <a:r>
                        <a:rPr lang="en-US" sz="1600" b="1" dirty="0"/>
                        <a:t>segmentation</a:t>
                      </a:r>
                      <a:r>
                        <a:rPr lang="en-US" sz="1600" dirty="0"/>
                        <a:t> and </a:t>
                      </a:r>
                      <a:r>
                        <a:rPr lang="en-US" sz="1600" b="1" dirty="0"/>
                        <a:t>tracking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1" dirty="0"/>
                        <a:t>0.929 </a:t>
                      </a:r>
                      <a:r>
                        <a:rPr lang="en-US" sz="1600" b="0" dirty="0"/>
                        <a:t>for LV and Myo</a:t>
                      </a:r>
                    </a:p>
                    <a:p>
                      <a:pPr algn="l"/>
                      <a:r>
                        <a:rPr lang="en-US" sz="1600" b="0" dirty="0"/>
                        <a:t>on </a:t>
                      </a:r>
                      <a:r>
                        <a:rPr lang="en-US" sz="1600" b="1" dirty="0"/>
                        <a:t>CAMUS </a:t>
                      </a:r>
                      <a:r>
                        <a:rPr lang="en-US" sz="1600" b="0" dirty="0"/>
                        <a:t>dataset</a:t>
                      </a:r>
                      <a:endParaRPr lang="en-US" sz="16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6406379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9AB3E70D-E772-8F3A-9D5D-AB099D58782E}"/>
              </a:ext>
            </a:extLst>
          </p:cNvPr>
          <p:cNvSpPr txBox="1"/>
          <p:nvPr/>
        </p:nvSpPr>
        <p:spPr>
          <a:xfrm>
            <a:off x="4496584" y="1153766"/>
            <a:ext cx="44963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</a:rPr>
              <a:t>*Dice for Intra observer variability </a:t>
            </a:r>
            <a:r>
              <a:rPr lang="en-US" sz="1600" b="1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0.930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1595947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8">
            <a:extLst>
              <a:ext uri="{FF2B5EF4-FFF2-40B4-BE49-F238E27FC236}">
                <a16:creationId xmlns:a16="http://schemas.microsoft.com/office/drawing/2014/main" id="{4BB22E10-C71C-DFF6-C9CC-4D1497192947}"/>
              </a:ext>
            </a:extLst>
          </p:cNvPr>
          <p:cNvSpPr txBox="1">
            <a:spLocks/>
          </p:cNvSpPr>
          <p:nvPr/>
        </p:nvSpPr>
        <p:spPr>
          <a:xfrm>
            <a:off x="1291174" y="385931"/>
            <a:ext cx="6815651" cy="507556"/>
          </a:xfrm>
          <a:prstGeom prst="rect">
            <a:avLst/>
          </a:prstGeom>
        </p:spPr>
        <p:txBody>
          <a:bodyPr vert="horz" lIns="0" tIns="45720" rIns="0" bIns="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000" b="0" kern="1200">
                <a:solidFill>
                  <a:srgbClr val="003E74"/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 fontAlgn="auto">
              <a:spcAft>
                <a:spcPts val="0"/>
              </a:spcAft>
            </a:pPr>
            <a:r>
              <a:rPr lang="en-US" sz="2800" b="1" dirty="0">
                <a:solidFill>
                  <a:schemeClr val="accent1"/>
                </a:solidFill>
              </a:rPr>
              <a:t>State Of the Art (Methods)</a:t>
            </a:r>
            <a:endParaRPr lang="en-US" sz="2400" b="1" dirty="0">
              <a:solidFill>
                <a:schemeClr val="accent1"/>
              </a:solidFill>
            </a:endParaRP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C00F122-0F62-36A9-16F1-DED8740671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6458844"/>
              </p:ext>
            </p:extLst>
          </p:nvPr>
        </p:nvGraphicFramePr>
        <p:xfrm>
          <a:off x="405090" y="1401043"/>
          <a:ext cx="8587818" cy="46274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0850">
                  <a:extLst>
                    <a:ext uri="{9D8B030D-6E8A-4147-A177-3AD203B41FA5}">
                      <a16:colId xmlns:a16="http://schemas.microsoft.com/office/drawing/2014/main" val="1612668173"/>
                    </a:ext>
                  </a:extLst>
                </a:gridCol>
                <a:gridCol w="4266324">
                  <a:extLst>
                    <a:ext uri="{9D8B030D-6E8A-4147-A177-3AD203B41FA5}">
                      <a16:colId xmlns:a16="http://schemas.microsoft.com/office/drawing/2014/main" val="2709700553"/>
                    </a:ext>
                  </a:extLst>
                </a:gridCol>
                <a:gridCol w="2780644">
                  <a:extLst>
                    <a:ext uri="{9D8B030D-6E8A-4147-A177-3AD203B41FA5}">
                      <a16:colId xmlns:a16="http://schemas.microsoft.com/office/drawing/2014/main" val="206315800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Result ( Mean Dice Score)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01626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1800" b="0" i="1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Zhang et al. [18]</a:t>
                      </a:r>
                    </a:p>
                    <a:p>
                      <a:pPr algn="l"/>
                      <a:r>
                        <a:rPr lang="en-US" sz="1600" i="1" dirty="0"/>
                        <a:t>2022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l">
                        <a:buFontTx/>
                        <a:buChar char="-"/>
                      </a:pPr>
                      <a:r>
                        <a:rPr lang="en-US" sz="1600" dirty="0"/>
                        <a:t>dual-branch </a:t>
                      </a:r>
                      <a:r>
                        <a:rPr lang="en-US" sz="1600" b="1" dirty="0" err="1"/>
                        <a:t>TransV</a:t>
                      </a:r>
                      <a:r>
                        <a:rPr lang="en-US" sz="1600" b="1" dirty="0"/>
                        <a:t>-Net </a:t>
                      </a:r>
                      <a:r>
                        <a:rPr lang="en-US" sz="1600" dirty="0"/>
                        <a:t>(DBTV) </a:t>
                      </a:r>
                    </a:p>
                    <a:p>
                      <a:pPr marL="285750" indent="-285750" algn="l">
                        <a:buFontTx/>
                        <a:buChar char="-"/>
                      </a:pPr>
                      <a:endParaRPr lang="en-US" sz="1600" dirty="0"/>
                    </a:p>
                    <a:p>
                      <a:pPr marL="285750" indent="-285750" algn="l">
                        <a:buFontTx/>
                        <a:buChar char="-"/>
                      </a:pPr>
                      <a:r>
                        <a:rPr lang="en-US" sz="1600" b="1" dirty="0"/>
                        <a:t>V-shaped encoder-decoder </a:t>
                      </a:r>
                      <a:r>
                        <a:rPr lang="en-US" sz="1600" dirty="0"/>
                        <a:t>branches</a:t>
                      </a:r>
                    </a:p>
                    <a:p>
                      <a:pPr marL="0" indent="0" algn="l">
                        <a:buFontTx/>
                        <a:buNone/>
                      </a:pPr>
                      <a:endParaRPr lang="en-US" sz="1600" dirty="0"/>
                    </a:p>
                    <a:p>
                      <a:pPr marL="285750" indent="-285750" algn="l">
                        <a:buFontTx/>
                        <a:buChar char="-"/>
                      </a:pPr>
                      <a:r>
                        <a:rPr lang="en-US" sz="1600" dirty="0"/>
                        <a:t>extract the additional </a:t>
                      </a:r>
                      <a:r>
                        <a:rPr lang="en-US" sz="1600" b="1" dirty="0"/>
                        <a:t>edge features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1" dirty="0"/>
                        <a:t>0.913</a:t>
                      </a:r>
                      <a:r>
                        <a:rPr lang="en-US" sz="1600" dirty="0"/>
                        <a:t> and </a:t>
                      </a:r>
                      <a:r>
                        <a:rPr lang="en-US" sz="1600" b="1" dirty="0"/>
                        <a:t>0.880 </a:t>
                      </a:r>
                      <a:r>
                        <a:rPr lang="en-US" sz="1600" b="0" dirty="0"/>
                        <a:t>for</a:t>
                      </a:r>
                      <a:r>
                        <a:rPr lang="en-US" sz="1600" dirty="0"/>
                        <a:t> left and right ventricle segments on </a:t>
                      </a:r>
                      <a:r>
                        <a:rPr lang="en-US" sz="1600" b="1" dirty="0"/>
                        <a:t>CAMUS</a:t>
                      </a:r>
                      <a:r>
                        <a:rPr lang="en-US" sz="1600" dirty="0"/>
                        <a:t> Dataset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645211"/>
                  </a:ext>
                </a:extLst>
              </a:tr>
              <a:tr h="1427012">
                <a:tc>
                  <a:txBody>
                    <a:bodyPr/>
                    <a:lstStyle/>
                    <a:p>
                      <a:pPr algn="l"/>
                      <a:r>
                        <a:rPr lang="en-US" sz="1600" i="1" dirty="0" err="1"/>
                        <a:t>Sfakianakis</a:t>
                      </a:r>
                      <a:r>
                        <a:rPr lang="en-US" sz="1600" i="1" dirty="0"/>
                        <a:t> et al. [17] </a:t>
                      </a:r>
                    </a:p>
                    <a:p>
                      <a:pPr algn="l"/>
                      <a:r>
                        <a:rPr lang="en-US" sz="1600" i="1" dirty="0"/>
                        <a:t>2023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l">
                        <a:buFontTx/>
                        <a:buChar char="-"/>
                      </a:pPr>
                      <a:r>
                        <a:rPr lang="en-US" sz="1600" dirty="0"/>
                        <a:t>used </a:t>
                      </a:r>
                      <a:r>
                        <a:rPr lang="en-US" sz="1600" b="1" dirty="0"/>
                        <a:t>ensemble</a:t>
                      </a:r>
                      <a:r>
                        <a:rPr lang="en-US" sz="1600" dirty="0"/>
                        <a:t> of  CNNs based on the U-net architecture</a:t>
                      </a:r>
                    </a:p>
                    <a:p>
                      <a:pPr marL="0" indent="0" algn="l">
                        <a:buFontTx/>
                        <a:buNone/>
                      </a:pPr>
                      <a:endParaRPr lang="en-US" sz="1600" dirty="0"/>
                    </a:p>
                    <a:p>
                      <a:pPr marL="285750" indent="-285750" algn="l">
                        <a:buFontTx/>
                        <a:buChar char="-"/>
                      </a:pPr>
                      <a:r>
                        <a:rPr lang="en-US" sz="1600" dirty="0"/>
                        <a:t>Incorporated geometrically constrained data </a:t>
                      </a:r>
                      <a:r>
                        <a:rPr lang="en-US" sz="1600" b="1" dirty="0"/>
                        <a:t>augmentation</a:t>
                      </a:r>
                      <a:r>
                        <a:rPr lang="en-US" sz="1600" dirty="0"/>
                        <a:t> method based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1" dirty="0"/>
                        <a:t>0.929</a:t>
                      </a:r>
                      <a:r>
                        <a:rPr lang="en-US" sz="1600" dirty="0"/>
                        <a:t> on LV and endocardium on </a:t>
                      </a:r>
                      <a:r>
                        <a:rPr lang="en-US" sz="1600" b="1" dirty="0"/>
                        <a:t>CAMUS</a:t>
                      </a:r>
                      <a:r>
                        <a:rPr lang="en-US" sz="1600" dirty="0"/>
                        <a:t> Dataset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8621398"/>
                  </a:ext>
                </a:extLst>
              </a:tr>
              <a:tr h="1427012">
                <a:tc>
                  <a:txBody>
                    <a:bodyPr/>
                    <a:lstStyle/>
                    <a:p>
                      <a:pPr algn="l"/>
                      <a:r>
                        <a:rPr lang="en-US" sz="1600" i="1" dirty="0"/>
                        <a:t>Ling et al.</a:t>
                      </a:r>
                    </a:p>
                    <a:p>
                      <a:pPr algn="l"/>
                      <a:r>
                        <a:rPr lang="en-US" sz="1600" i="1" dirty="0"/>
                        <a:t>[19]</a:t>
                      </a:r>
                    </a:p>
                    <a:p>
                      <a:pPr algn="l"/>
                      <a:r>
                        <a:rPr lang="en-US" sz="1600" i="1" dirty="0"/>
                        <a:t>2023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l">
                        <a:buFontTx/>
                        <a:buChar char="-"/>
                      </a:pPr>
                      <a:r>
                        <a:rPr lang="en-US" sz="1600" dirty="0"/>
                        <a:t>proposed four models based on </a:t>
                      </a:r>
                      <a:r>
                        <a:rPr lang="en-US" sz="1600" b="1" dirty="0" err="1"/>
                        <a:t>nnUNet</a:t>
                      </a:r>
                      <a:r>
                        <a:rPr lang="en-US" sz="1600" dirty="0"/>
                        <a:t> (53M parameters)</a:t>
                      </a:r>
                    </a:p>
                    <a:p>
                      <a:pPr marL="0" indent="0" algn="l">
                        <a:buFontTx/>
                        <a:buNone/>
                      </a:pPr>
                      <a:endParaRPr lang="en-US" sz="1600" dirty="0"/>
                    </a:p>
                    <a:p>
                      <a:pPr marL="285750" indent="-285750" algn="l">
                        <a:buFontTx/>
                        <a:buChar char="-"/>
                      </a:pPr>
                      <a:r>
                        <a:rPr lang="en-US" sz="1600" b="1" dirty="0"/>
                        <a:t>data augmentation</a:t>
                      </a:r>
                      <a:r>
                        <a:rPr lang="en-US" sz="1600" dirty="0"/>
                        <a:t> in both training and inference, combined with a well-matched </a:t>
                      </a:r>
                      <a:r>
                        <a:rPr lang="en-US" sz="1600" b="1" dirty="0"/>
                        <a:t>optimization</a:t>
                      </a:r>
                      <a:r>
                        <a:rPr lang="en-US" sz="1600" dirty="0"/>
                        <a:t> scheme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solidFill>
                            <a:srgbClr val="FF0000"/>
                          </a:solidFill>
                        </a:rPr>
                        <a:t>0.935</a:t>
                      </a:r>
                      <a:r>
                        <a:rPr lang="en-US" sz="1600" b="1" dirty="0"/>
                        <a:t> </a:t>
                      </a:r>
                      <a:r>
                        <a:rPr lang="en-US" sz="1600" b="0" dirty="0"/>
                        <a:t>crossing 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</a:rPr>
                        <a:t>Intra observer variability dice score for LV and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</a:rPr>
                        <a:t>myo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</a:rPr>
                        <a:t> on 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</a:rPr>
                        <a:t>CAMUS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</a:rPr>
                        <a:t> dataset</a:t>
                      </a:r>
                      <a:endParaRPr lang="en-US" sz="16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9887912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459A67AD-A10A-3CB1-D86E-3402ACE37843}"/>
              </a:ext>
            </a:extLst>
          </p:cNvPr>
          <p:cNvSpPr txBox="1"/>
          <p:nvPr/>
        </p:nvSpPr>
        <p:spPr>
          <a:xfrm>
            <a:off x="4496585" y="977988"/>
            <a:ext cx="44963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</a:rPr>
              <a:t>*Dice for Intra observer variability </a:t>
            </a:r>
            <a:r>
              <a:rPr lang="en-US" sz="1600" b="1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0.930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7851813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001DA6C7-81E1-11C9-023C-224AC430DB65}"/>
              </a:ext>
            </a:extLst>
          </p:cNvPr>
          <p:cNvSpPr txBox="1"/>
          <p:nvPr/>
        </p:nvSpPr>
        <p:spPr>
          <a:xfrm>
            <a:off x="1540322" y="2844225"/>
            <a:ext cx="64556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Fetal Data Annotation (3D)</a:t>
            </a:r>
            <a:endParaRPr lang="en-GB" sz="3200" b="1" dirty="0"/>
          </a:p>
        </p:txBody>
      </p:sp>
    </p:spTree>
    <p:extLst>
      <p:ext uri="{BB962C8B-B14F-4D97-AF65-F5344CB8AC3E}">
        <p14:creationId xmlns:p14="http://schemas.microsoft.com/office/powerpoint/2010/main" val="726900932"/>
      </p:ext>
    </p:extLst>
  </p:cSld>
  <p:clrMapOvr>
    <a:masterClrMapping/>
  </p:clrMapOvr>
</p:sld>
</file>

<file path=ppt/theme/theme1.xml><?xml version="1.0" encoding="utf-8"?>
<a:theme xmlns:a="http://schemas.openxmlformats.org/drawingml/2006/main" name="Imperial College London Theme">
  <a:themeElements>
    <a:clrScheme name="Imperial College London Presentation">
      <a:dk1>
        <a:srgbClr val="000000"/>
      </a:dk1>
      <a:lt1>
        <a:sysClr val="window" lastClr="FFFFFF"/>
      </a:lt1>
      <a:dk2>
        <a:srgbClr val="003E74"/>
      </a:dk2>
      <a:lt2>
        <a:srgbClr val="9D9D9D"/>
      </a:lt2>
      <a:accent1>
        <a:srgbClr val="0085CA"/>
      </a:accent1>
      <a:accent2>
        <a:srgbClr val="006EAF"/>
      </a:accent2>
      <a:accent3>
        <a:srgbClr val="0CA1CD"/>
      </a:accent3>
      <a:accent4>
        <a:srgbClr val="008EAA"/>
      </a:accent4>
      <a:accent5>
        <a:srgbClr val="379F9F"/>
      </a:accent5>
      <a:accent6>
        <a:srgbClr val="0085CA"/>
      </a:accent6>
      <a:hlink>
        <a:srgbClr val="0085CA"/>
      </a:hlink>
      <a:folHlink>
        <a:srgbClr val="0085CA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78E7AC10327154891B0CCEE70BA7F43" ma:contentTypeVersion="26" ma:contentTypeDescription="Create a new document." ma:contentTypeScope="" ma:versionID="9cf7e061c79e685c4846956676866f49">
  <xsd:schema xmlns:xsd="http://www.w3.org/2001/XMLSchema" xmlns:xs="http://www.w3.org/2001/XMLSchema" xmlns:p="http://schemas.microsoft.com/office/2006/metadata/properties" xmlns:ns2="20f49ee6-fc14-4000-b571-e81660e48dd6" xmlns:ns3="c3209b1c-a3e3-43ea-9ab9-a814ca28115c" targetNamespace="http://schemas.microsoft.com/office/2006/metadata/properties" ma:root="true" ma:fieldsID="2ab3787a97d4932dcf69f0ae4af356ab" ns2:_="" ns3:_="">
    <xsd:import namespace="20f49ee6-fc14-4000-b571-e81660e48dd6"/>
    <xsd:import namespace="c3209b1c-a3e3-43ea-9ab9-a814ca28115c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DateTaken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0f49ee6-fc14-4000-b571-e81660e48dd6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3209b1c-a3e3-43ea-9ab9-a814ca28115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MediaServiceAutoTags" ma:description="" ma:internalName="MediaServiceAutoTags" ma:readOnly="true">
      <xsd:simpleType>
        <xsd:restriction base="dms:Text"/>
      </xsd:simpleType>
    </xsd:element>
    <xsd:element name="MediaServiceDateTaken" ma:index="13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OCR" ma:index="14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4" ma:displayName="Content Type"/>
        <xsd:element ref="dc:title" minOccurs="0" maxOccurs="1" ma:index="3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24B93F94-6A82-4B12-A95B-C3C32603239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7B41EF6-3317-435E-BE86-C61B5BBC8C41}">
  <ds:schemaRefs>
    <ds:schemaRef ds:uri="20f49ee6-fc14-4000-b571-e81660e48dd6"/>
    <ds:schemaRef ds:uri="c3209b1c-a3e3-43ea-9ab9-a814ca28115c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C13CF9E2-535C-4A63-BABD-3A3EB8093E6F}">
  <ds:schemaRefs>
    <ds:schemaRef ds:uri="20f49ee6-fc14-4000-b571-e81660e48dd6"/>
    <ds:schemaRef ds:uri="c3209b1c-a3e3-43ea-9ab9-a814ca28115c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1653</TotalTime>
  <Words>3201</Words>
  <Application>Microsoft Office PowerPoint</Application>
  <PresentationFormat>On-screen Show (4:3)</PresentationFormat>
  <Paragraphs>462</Paragraphs>
  <Slides>54</Slides>
  <Notes>1</Notes>
  <HiddenSlides>1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4" baseType="lpstr">
      <vt:lpstr>Arial</vt:lpstr>
      <vt:lpstr>Calibri</vt:lpstr>
      <vt:lpstr>Cambria Math</vt:lpstr>
      <vt:lpstr>Courier New</vt:lpstr>
      <vt:lpstr>Georgia</vt:lpstr>
      <vt:lpstr>Impact</vt:lpstr>
      <vt:lpstr>Times New Roman</vt:lpstr>
      <vt:lpstr>Verdana</vt:lpstr>
      <vt:lpstr>Wingdings</vt:lpstr>
      <vt:lpstr>Imperial College London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Generate video  VOL  AVI</vt:lpstr>
      <vt:lpstr>PowerPoint Presentation</vt:lpstr>
      <vt:lpstr>Generate Slices: AVI to PNG</vt:lpstr>
      <vt:lpstr>Preprocessing</vt:lpstr>
      <vt:lpstr>Image Registration</vt:lpstr>
      <vt:lpstr>Image Segmentation (lazysnap)</vt:lpstr>
      <vt:lpstr>PowerPoint Presentation</vt:lpstr>
      <vt:lpstr>3D Reconstruction</vt:lpstr>
      <vt:lpstr>Image-Mask Pair</vt:lpstr>
      <vt:lpstr>Image-Mask Pair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Vanilla-DLIR</vt:lpstr>
      <vt:lpstr>Results on Fetal Dataset (3D) – Longitudinal Registration </vt:lpstr>
      <vt:lpstr>Results on CAMUS Dataset (2D) - Longitudinal Registration </vt:lpstr>
      <vt:lpstr>Vanilla-DLIR</vt:lpstr>
      <vt:lpstr>Vanilla-DLIR</vt:lpstr>
      <vt:lpstr>PowerPoint Presentation</vt:lpstr>
      <vt:lpstr>Rationale for Latent Space consideration</vt:lpstr>
      <vt:lpstr>Learning Global Anatomical Features</vt:lpstr>
      <vt:lpstr>Goal from Global attributes</vt:lpstr>
      <vt:lpstr>Goal from Global attributes</vt:lpstr>
      <vt:lpstr>Results on Fetal Dataset (3D) – Longitudinal Registration </vt:lpstr>
      <vt:lpstr>Results on CAMUS Dataset (2D) - Longitudinal Registration </vt:lpstr>
      <vt:lpstr>PowerPoint Presentation</vt:lpstr>
      <vt:lpstr>Anatomically constrained DLIR (AC-DLIR)</vt:lpstr>
      <vt:lpstr>Adversarial AC-DLIR (AdvAC-DLIR)</vt:lpstr>
      <vt:lpstr>Adversarial AC-DLIR (AdvAC-DLIR)</vt:lpstr>
      <vt:lpstr>Proposed Loss Functions</vt:lpstr>
      <vt:lpstr>Results on Fetal Dataset (3D) – Longitudinal Registration </vt:lpstr>
      <vt:lpstr>Results on CAMUS Dataset (2D) - Longitudinal Registration </vt:lpstr>
      <vt:lpstr>PowerPoint Presentation</vt:lpstr>
      <vt:lpstr>PowerPoint Presentation</vt:lpstr>
      <vt:lpstr>Future Plan :MACMR framework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References</vt:lpstr>
      <vt:lpstr>References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Imperial</dc:title>
  <dc:creator>Wilson, Joanna</dc:creator>
  <cp:lastModifiedBy>Alam, Kazi Saeed</cp:lastModifiedBy>
  <cp:revision>74</cp:revision>
  <dcterms:created xsi:type="dcterms:W3CDTF">2020-06-19T14:21:36Z</dcterms:created>
  <dcterms:modified xsi:type="dcterms:W3CDTF">2023-06-26T20:33:16Z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0x010100C78E7AC10327154891B0CCEE70BA7F43</vt:lpwstr>
  </property>
</Properties>
</file>